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4" r:id="rId1"/>
  </p:sldMasterIdLst>
  <p:notesMasterIdLst>
    <p:notesMasterId r:id="rId24"/>
  </p:notesMasterIdLst>
  <p:sldIdLst>
    <p:sldId id="290" r:id="rId2"/>
    <p:sldId id="326" r:id="rId3"/>
    <p:sldId id="331" r:id="rId4"/>
    <p:sldId id="344" r:id="rId5"/>
    <p:sldId id="335" r:id="rId6"/>
    <p:sldId id="345" r:id="rId7"/>
    <p:sldId id="346" r:id="rId8"/>
    <p:sldId id="324" r:id="rId9"/>
    <p:sldId id="347" r:id="rId10"/>
    <p:sldId id="348" r:id="rId11"/>
    <p:sldId id="349" r:id="rId12"/>
    <p:sldId id="341" r:id="rId13"/>
    <p:sldId id="339" r:id="rId14"/>
    <p:sldId id="340" r:id="rId15"/>
    <p:sldId id="342" r:id="rId16"/>
    <p:sldId id="343" r:id="rId17"/>
    <p:sldId id="350" r:id="rId18"/>
    <p:sldId id="351" r:id="rId19"/>
    <p:sldId id="352" r:id="rId20"/>
    <p:sldId id="353" r:id="rId21"/>
    <p:sldId id="354" r:id="rId22"/>
    <p:sldId id="321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3">
          <p15:clr>
            <a:srgbClr val="A4A3A4"/>
          </p15:clr>
        </p15:guide>
        <p15:guide id="2" orient="horz" pos="1542">
          <p15:clr>
            <a:srgbClr val="A4A3A4"/>
          </p15:clr>
        </p15:guide>
        <p15:guide id="3" orient="horz" pos="1136">
          <p15:clr>
            <a:srgbClr val="A4A3A4"/>
          </p15:clr>
        </p15:guide>
        <p15:guide id="4" orient="horz" pos="3922">
          <p15:clr>
            <a:srgbClr val="A4A3A4"/>
          </p15:clr>
        </p15:guide>
        <p15:guide id="5" orient="horz" pos="4045">
          <p15:clr>
            <a:srgbClr val="A4A3A4"/>
          </p15:clr>
        </p15:guide>
        <p15:guide id="6" orient="horz" pos="3469">
          <p15:clr>
            <a:srgbClr val="A4A3A4"/>
          </p15:clr>
        </p15:guide>
        <p15:guide id="7" pos="772">
          <p15:clr>
            <a:srgbClr val="A4A3A4"/>
          </p15:clr>
        </p15:guide>
        <p15:guide id="8" pos="273">
          <p15:clr>
            <a:srgbClr val="A4A3A4"/>
          </p15:clr>
        </p15:guide>
        <p15:guide id="9" pos="5488">
          <p15:clr>
            <a:srgbClr val="A4A3A4"/>
          </p15:clr>
        </p15:guide>
        <p15:guide id="10" pos="5625">
          <p15:clr>
            <a:srgbClr val="A4A3A4"/>
          </p15:clr>
        </p15:guide>
        <p15:guide id="11" pos="2768">
          <p15:clr>
            <a:srgbClr val="A4A3A4"/>
          </p15:clr>
        </p15:guide>
        <p15:guide id="12" pos="2994">
          <p15:clr>
            <a:srgbClr val="A4A3A4"/>
          </p15:clr>
        </p15:guide>
        <p15:guide id="13" pos="1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B8"/>
    <a:srgbClr val="007E39"/>
    <a:srgbClr val="FF0000"/>
    <a:srgbClr val="BF1238"/>
    <a:srgbClr val="007635"/>
    <a:srgbClr val="007033"/>
    <a:srgbClr val="43661C"/>
    <a:srgbClr val="62300A"/>
    <a:srgbClr val="8F460F"/>
    <a:srgbClr val="693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14" autoAdjust="0"/>
  </p:normalViewPr>
  <p:slideViewPr>
    <p:cSldViewPr showGuides="1">
      <p:cViewPr>
        <p:scale>
          <a:sx n="86" d="100"/>
          <a:sy n="86" d="100"/>
        </p:scale>
        <p:origin x="-1092" y="-108"/>
      </p:cViewPr>
      <p:guideLst>
        <p:guide orient="horz" pos="103"/>
        <p:guide orient="horz" pos="1542"/>
        <p:guide orient="horz" pos="1136"/>
        <p:guide orient="horz" pos="3922"/>
        <p:guide orient="horz" pos="4045"/>
        <p:guide orient="horz" pos="3469"/>
        <p:guide pos="772"/>
        <p:guide pos="273"/>
        <p:guide pos="5488"/>
        <p:guide pos="5625"/>
        <p:guide pos="2768"/>
        <p:guide pos="2994"/>
        <p:guide pos="1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AC1A-AE76-4681-95BC-4CE7CA1EE5BF}" type="datetimeFigureOut">
              <a:rPr lang="de-CH" smtClean="0"/>
              <a:pPr/>
              <a:t>04.12.2017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67BC3-E335-4665-8934-A2481CBD462D}" type="slidenum">
              <a:rPr lang="de-CH" smtClean="0"/>
              <a:pPr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074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7588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9155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9155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9155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9155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9155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9155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9155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9155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9155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9155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9155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91558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9155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9155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9155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9155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9155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9155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9155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9155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915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UNIFR_Background_Titleslide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06488"/>
            <a:ext cx="9144000" cy="5751512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3388" y="1803400"/>
            <a:ext cx="8278811" cy="4351338"/>
          </a:xfrm>
        </p:spPr>
        <p:txBody>
          <a:bodyPr/>
          <a:lstStyle>
            <a:lvl1pPr>
              <a:spcAft>
                <a:spcPts val="2700"/>
              </a:spcAft>
              <a:defRPr/>
            </a:lvl1pPr>
            <a:lvl2pPr>
              <a:lnSpc>
                <a:spcPts val="3200"/>
              </a:lnSpc>
              <a:spcAft>
                <a:spcPts val="3200"/>
              </a:spcAft>
              <a:defRPr sz="3000" b="1" cap="all" baseline="0">
                <a:solidFill>
                  <a:srgbClr val="BF1238"/>
                </a:solidFill>
              </a:defRPr>
            </a:lvl2pPr>
            <a:lvl3pPr marL="0"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/>
            </a:lvl3pPr>
            <a:lvl4pPr>
              <a:lnSpc>
                <a:spcPts val="2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ts val="2000"/>
              </a:lnSpc>
              <a:defRPr sz="1600" b="0"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</a:lstStyle>
          <a:p>
            <a:pPr lvl="0"/>
            <a:endParaRPr lang="de-DE" dirty="0" smtClean="0"/>
          </a:p>
        </p:txBody>
      </p:sp>
      <p:sp>
        <p:nvSpPr>
          <p:cNvPr id="5" name="Textplatzhalter 1"/>
          <p:cNvSpPr txBox="1">
            <a:spLocks/>
          </p:cNvSpPr>
          <p:nvPr userDrawn="1"/>
        </p:nvSpPr>
        <p:spPr bwMode="auto">
          <a:xfrm>
            <a:off x="467544" y="1802260"/>
            <a:ext cx="4032250" cy="4032250"/>
          </a:xfrm>
          <a:prstGeom prst="rect">
            <a:avLst/>
          </a:prstGeom>
          <a:solidFill>
            <a:srgbClr val="BF123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180000" rIns="270000" bIns="45720" numCol="1" anchor="t" anchorCtr="0" compatLnSpc="1">
            <a:prstTxWarp prst="textNoShape">
              <a:avLst/>
            </a:prstTxWarp>
          </a:bodyPr>
          <a:lstStyle>
            <a:lvl1pPr marL="0" indent="0" algn="l" defTabSz="898525" rtl="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>
                <a:tab pos="341313" algn="l"/>
              </a:tabLst>
              <a:defRPr lang="de-DE" sz="3200" b="1" kern="1200" dirty="0" smtClean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7787" indent="0" algn="l" defTabSz="898525" rtl="0" eaLnBrk="0" fontAlgn="base" hangingPunct="0">
              <a:lnSpc>
                <a:spcPts val="28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de-DE" sz="20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27062" indent="0" algn="l" defTabSz="898525" rtl="0" eaLnBrk="0" fontAlgn="base" hangingPunct="0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buSzPct val="90000"/>
              <a:buFont typeface="Wingdings" pitchFamily="2" charset="2"/>
              <a:buNone/>
              <a:defRPr lang="de-DE" sz="20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0" algn="l" defTabSz="898525" rtl="0" eaLnBrk="0" fontAlgn="base" hangingPunct="0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buSzPct val="90000"/>
              <a:buFont typeface="Wingdings" pitchFamily="2" charset="2"/>
              <a:buNone/>
              <a:defRPr lang="de-DE" sz="20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4637" indent="0" algn="l" defTabSz="898525" rtl="0" eaLnBrk="0" fontAlgn="base" hangingPunct="0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buSzPct val="90000"/>
              <a:buFont typeface="Wingdings" pitchFamily="2" charset="2"/>
              <a:buNone/>
              <a:defRPr lang="de-CH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 smtClean="0"/>
          </a:p>
        </p:txBody>
      </p:sp>
      <p:pic>
        <p:nvPicPr>
          <p:cNvPr id="9" name="Bild 8" descr="droit_bandeau_PPT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r="8272"/>
          <a:stretch/>
        </p:blipFill>
        <p:spPr>
          <a:xfrm>
            <a:off x="433388" y="172080"/>
            <a:ext cx="8278812" cy="88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81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UNIFR_Background_Titleslide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06488"/>
            <a:ext cx="9144000" cy="5751512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3388" y="1803400"/>
            <a:ext cx="8278811" cy="4351338"/>
          </a:xfrm>
        </p:spPr>
        <p:txBody>
          <a:bodyPr/>
          <a:lstStyle>
            <a:lvl1pPr>
              <a:spcAft>
                <a:spcPts val="2700"/>
              </a:spcAft>
              <a:defRPr/>
            </a:lvl1pPr>
            <a:lvl2pPr>
              <a:lnSpc>
                <a:spcPts val="3200"/>
              </a:lnSpc>
              <a:spcAft>
                <a:spcPts val="3200"/>
              </a:spcAft>
              <a:defRPr sz="3000" b="1" cap="all" baseline="0">
                <a:solidFill>
                  <a:srgbClr val="BF1238"/>
                </a:solidFill>
              </a:defRPr>
            </a:lvl2pPr>
            <a:lvl3pPr marL="0"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/>
            </a:lvl3pPr>
            <a:lvl4pPr>
              <a:lnSpc>
                <a:spcPts val="2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ts val="2000"/>
              </a:lnSpc>
              <a:defRPr sz="1600" b="0"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 smtClean="0"/>
          </a:p>
        </p:txBody>
      </p:sp>
      <p:pic>
        <p:nvPicPr>
          <p:cNvPr id="2" name="Bild 1" descr="droit_bandeau_PPT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r="8272"/>
          <a:stretch/>
        </p:blipFill>
        <p:spPr>
          <a:xfrm>
            <a:off x="433388" y="172080"/>
            <a:ext cx="8278812" cy="880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UNIFR_Background_Titleslide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06488"/>
            <a:ext cx="9144000" cy="5751512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3388" y="1803400"/>
            <a:ext cx="8278811" cy="4351338"/>
          </a:xfrm>
        </p:spPr>
        <p:txBody>
          <a:bodyPr/>
          <a:lstStyle>
            <a:lvl1pPr>
              <a:spcAft>
                <a:spcPts val="2700"/>
              </a:spcAft>
              <a:defRPr/>
            </a:lvl1pPr>
            <a:lvl2pPr>
              <a:lnSpc>
                <a:spcPts val="3200"/>
              </a:lnSpc>
              <a:spcAft>
                <a:spcPts val="3200"/>
              </a:spcAft>
              <a:defRPr sz="3000" b="1" cap="all" baseline="0">
                <a:solidFill>
                  <a:srgbClr val="BF1238"/>
                </a:solidFill>
              </a:defRPr>
            </a:lvl2pPr>
            <a:lvl3pPr marL="0"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/>
            </a:lvl3pPr>
            <a:lvl4pPr>
              <a:lnSpc>
                <a:spcPts val="2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ts val="2000"/>
              </a:lnSpc>
              <a:defRPr sz="1600" b="0"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</a:lstStyle>
          <a:p>
            <a:pPr lvl="0"/>
            <a:endParaRPr lang="de-DE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6488"/>
            <a:ext cx="9144000" cy="5751512"/>
          </a:xfrm>
          <a:prstGeom prst="rect">
            <a:avLst/>
          </a:prstGeom>
        </p:spPr>
      </p:pic>
      <p:sp>
        <p:nvSpPr>
          <p:cNvPr id="9" name="Textplatzhalter 1"/>
          <p:cNvSpPr txBox="1">
            <a:spLocks/>
          </p:cNvSpPr>
          <p:nvPr userDrawn="1"/>
        </p:nvSpPr>
        <p:spPr bwMode="auto">
          <a:xfrm>
            <a:off x="5135389" y="1700808"/>
            <a:ext cx="4032250" cy="4032250"/>
          </a:xfrm>
          <a:prstGeom prst="rect">
            <a:avLst/>
          </a:prstGeom>
          <a:solidFill>
            <a:srgbClr val="BF123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180000" rIns="270000" bIns="45720" numCol="1" anchor="t" anchorCtr="0" compatLnSpc="1">
            <a:prstTxWarp prst="textNoShape">
              <a:avLst/>
            </a:prstTxWarp>
          </a:bodyPr>
          <a:lstStyle>
            <a:lvl1pPr marL="0" indent="0" algn="l" defTabSz="898525" rtl="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>
                <a:tab pos="341313" algn="l"/>
              </a:tabLst>
              <a:defRPr lang="de-DE" sz="3200" b="1" kern="1200" dirty="0" smtClean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7787" indent="0" algn="l" defTabSz="898525" rtl="0" eaLnBrk="0" fontAlgn="base" hangingPunct="0">
              <a:lnSpc>
                <a:spcPts val="28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de-DE" sz="20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27062" indent="0" algn="l" defTabSz="898525" rtl="0" eaLnBrk="0" fontAlgn="base" hangingPunct="0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buSzPct val="90000"/>
              <a:buFont typeface="Wingdings" pitchFamily="2" charset="2"/>
              <a:buNone/>
              <a:defRPr lang="de-DE" sz="20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0" algn="l" defTabSz="898525" rtl="0" eaLnBrk="0" fontAlgn="base" hangingPunct="0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buSzPct val="90000"/>
              <a:buFont typeface="Wingdings" pitchFamily="2" charset="2"/>
              <a:buNone/>
              <a:defRPr lang="de-DE" sz="20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4637" indent="0" algn="l" defTabSz="898525" rtl="0" eaLnBrk="0" fontAlgn="base" hangingPunct="0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buSzPct val="90000"/>
              <a:buFont typeface="Wingdings" pitchFamily="2" charset="2"/>
              <a:buNone/>
              <a:defRPr lang="de-CH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 smtClean="0"/>
          </a:p>
        </p:txBody>
      </p:sp>
      <p:pic>
        <p:nvPicPr>
          <p:cNvPr id="10" name="Bild 9" descr="droit_bandeau_PPT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r="8272"/>
          <a:stretch/>
        </p:blipFill>
        <p:spPr>
          <a:xfrm>
            <a:off x="433388" y="172080"/>
            <a:ext cx="8278812" cy="88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36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print"/>
          <a:srcRect b="2539"/>
          <a:stretch>
            <a:fillRect/>
          </a:stretch>
        </p:blipFill>
        <p:spPr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3388" y="1008063"/>
            <a:ext cx="8278812" cy="5146675"/>
          </a:xfrm>
        </p:spPr>
        <p:txBody>
          <a:bodyPr/>
          <a:lstStyle>
            <a:lvl1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rgbClr val="BF1238"/>
                </a:solidFill>
              </a:defRPr>
            </a:lvl1pPr>
            <a:lvl2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rgbClr val="BF1238"/>
                </a:solidFill>
              </a:defRPr>
            </a:lvl2pPr>
            <a:lvl3pPr marL="0"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rgbClr val="BF1238"/>
                </a:solidFill>
              </a:defRPr>
            </a:lvl3pPr>
            <a:lvl4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rgbClr val="BF1238"/>
                </a:solidFill>
              </a:defRPr>
            </a:lvl4pPr>
            <a:lvl5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rgbClr val="BF123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996950" y="649287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de-DE" sz="2000" dirty="0" smtClean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304800" y="649287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de-DE" sz="2000" dirty="0" smtClean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257175" y="647065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de-DE" sz="2000" dirty="0" smtClean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3075719" y="649728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de-D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UNIFR_Background_Titleslide_PPT.jpg"/>
          <p:cNvPicPr>
            <a:picLocks noChangeAspect="1"/>
          </p:cNvPicPr>
          <p:nvPr/>
        </p:nvPicPr>
        <p:blipFill>
          <a:blip r:embed="rId2" cstate="print"/>
          <a:srcRect t="4538" b="2539"/>
          <a:stretch>
            <a:fillRect/>
          </a:stretch>
        </p:blipFill>
        <p:spPr>
          <a:xfrm>
            <a:off x="0" y="0"/>
            <a:ext cx="9144000" cy="6253163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3388" y="1008063"/>
            <a:ext cx="8278812" cy="5146675"/>
          </a:xfrm>
        </p:spPr>
        <p:txBody>
          <a:bodyPr/>
          <a:lstStyle>
            <a:lvl1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rgbClr val="BF1238"/>
                </a:solidFill>
              </a:defRPr>
            </a:lvl1pPr>
            <a:lvl2pPr marL="414000" indent="-414000">
              <a:lnSpc>
                <a:spcPts val="2700"/>
              </a:lnSpc>
              <a:buFont typeface="+mj-lt"/>
              <a:buAutoNum type="arabicPeriod"/>
              <a:defRPr sz="2000" b="0" cap="all" baseline="0">
                <a:solidFill>
                  <a:srgbClr val="BF1238"/>
                </a:solidFill>
              </a:defRPr>
            </a:lvl2pPr>
            <a:lvl3pPr marL="216000" indent="-216000">
              <a:lnSpc>
                <a:spcPts val="2700"/>
              </a:lnSpc>
              <a:buFont typeface="Arial" pitchFamily="34" charset="0"/>
              <a:buChar char="−"/>
              <a:defRPr sz="2000" b="0" cap="all" baseline="0">
                <a:solidFill>
                  <a:srgbClr val="BF1238"/>
                </a:solidFill>
              </a:defRPr>
            </a:lvl3pPr>
            <a:lvl4pPr marL="0" indent="0">
              <a:lnSpc>
                <a:spcPts val="2700"/>
              </a:lnSpc>
              <a:buFont typeface="Arial" pitchFamily="34" charset="0"/>
              <a:buChar char="​"/>
              <a:defRPr sz="2000" b="0" cap="none" baseline="0">
                <a:solidFill>
                  <a:schemeClr val="tx1"/>
                </a:solidFill>
              </a:defRPr>
            </a:lvl4pPr>
            <a:lvl5pPr marL="0" indent="0">
              <a:lnSpc>
                <a:spcPts val="2700"/>
              </a:lnSpc>
              <a:buFont typeface="Arial" pitchFamily="34" charset="0"/>
              <a:buChar char="​"/>
              <a:defRPr sz="2000" b="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print"/>
          <a:srcRect b="2539"/>
          <a:stretch>
            <a:fillRect/>
          </a:stretch>
        </p:blipFill>
        <p:spPr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>
          <a:xfrm>
            <a:off x="433388" y="1008064"/>
            <a:ext cx="8278812" cy="5146674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rgbClr val="BF1238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rgbClr val="BF1238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print"/>
          <a:srcRect b="2539"/>
          <a:stretch>
            <a:fillRect/>
          </a:stretch>
        </p:blipFill>
        <p:spPr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3388" y="163514"/>
            <a:ext cx="8496300" cy="48418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10"/>
          </p:nvPr>
        </p:nvSpPr>
        <p:spPr>
          <a:xfrm>
            <a:off x="433388" y="1008064"/>
            <a:ext cx="3960812" cy="5146674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rgbClr val="BF1238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rgbClr val="BF1238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rgbClr val="0A3859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 smtClean="0"/>
          </a:p>
        </p:txBody>
      </p:sp>
      <p:sp>
        <p:nvSpPr>
          <p:cNvPr id="7" name="Inhaltsplatzhalter 3"/>
          <p:cNvSpPr>
            <a:spLocks noGrp="1"/>
          </p:cNvSpPr>
          <p:nvPr>
            <p:ph sz="half" idx="11"/>
          </p:nvPr>
        </p:nvSpPr>
        <p:spPr>
          <a:xfrm>
            <a:off x="4751388" y="1008064"/>
            <a:ext cx="3960812" cy="5146674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rgbClr val="BF1238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rgbClr val="BF1238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rgbClr val="0A3859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print"/>
          <a:srcRect b="2539"/>
          <a:stretch>
            <a:fillRect/>
          </a:stretch>
        </p:blipFill>
        <p:spPr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1" hasCustomPrompt="1"/>
          </p:nvPr>
        </p:nvSpPr>
        <p:spPr>
          <a:xfrm>
            <a:off x="433388" y="3356992"/>
            <a:ext cx="3960812" cy="255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lang="de-DE" dirty="0" smtClean="0"/>
              <a:t>Insert </a:t>
            </a:r>
            <a:r>
              <a:rPr lang="de-DE" dirty="0" err="1" smtClean="0"/>
              <a:t>picture</a:t>
            </a:r>
            <a:endParaRPr lang="de-CH" dirty="0" smtClean="0"/>
          </a:p>
        </p:txBody>
      </p:sp>
      <p:sp>
        <p:nvSpPr>
          <p:cNvPr id="11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752975" y="3356992"/>
            <a:ext cx="3960812" cy="255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lang="de-DE" dirty="0" smtClean="0"/>
              <a:t>Insert </a:t>
            </a:r>
            <a:r>
              <a:rPr lang="de-DE" dirty="0" err="1" smtClean="0"/>
              <a:t>picture</a:t>
            </a:r>
            <a:endParaRPr lang="de-CH" dirty="0" smtClean="0"/>
          </a:p>
        </p:txBody>
      </p:sp>
      <p:sp>
        <p:nvSpPr>
          <p:cNvPr id="9" name="Inhaltsplatzhalter 3"/>
          <p:cNvSpPr>
            <a:spLocks noGrp="1"/>
          </p:cNvSpPr>
          <p:nvPr>
            <p:ph sz="half" idx="10"/>
          </p:nvPr>
        </p:nvSpPr>
        <p:spPr>
          <a:xfrm>
            <a:off x="433388" y="1008064"/>
            <a:ext cx="3960812" cy="2060896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chemeClr val="accent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rgbClr val="0A3859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 smtClean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4"/>
          </p:nvPr>
        </p:nvSpPr>
        <p:spPr>
          <a:xfrm>
            <a:off x="4751388" y="1008064"/>
            <a:ext cx="3960812" cy="2060896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chemeClr val="accent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rgbClr val="0A3859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print"/>
          <a:srcRect b="2539"/>
          <a:stretch>
            <a:fillRect/>
          </a:stretch>
        </p:blipFill>
        <p:spPr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433388" y="1008063"/>
            <a:ext cx="8278812" cy="51466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Insert </a:t>
            </a:r>
            <a:r>
              <a:rPr lang="de-DE" dirty="0" err="1" smtClean="0"/>
              <a:t>picture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7488" y="163514"/>
            <a:ext cx="8712200" cy="4841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3388" y="1106488"/>
            <a:ext cx="8278812" cy="5048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040101" y="6401668"/>
            <a:ext cx="1800000" cy="2160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9324528" y="5301208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CH" dirty="0" smtClean="0"/>
          </a:p>
        </p:txBody>
      </p:sp>
      <p:sp>
        <p:nvSpPr>
          <p:cNvPr id="10" name="Textplatzhalter 7"/>
          <p:cNvSpPr txBox="1">
            <a:spLocks/>
          </p:cNvSpPr>
          <p:nvPr userDrawn="1"/>
        </p:nvSpPr>
        <p:spPr>
          <a:xfrm>
            <a:off x="217488" y="6350001"/>
            <a:ext cx="1546200" cy="31935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2330450" algn="l"/>
              </a:tabLst>
              <a:defRPr/>
            </a:pPr>
            <a:r>
              <a:rPr kumimoji="0" lang="de-D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FACULTE DE DROIT</a:t>
            </a:r>
            <a:br>
              <a:rPr kumimoji="0" lang="de-D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UNIVERSITE DE FRIBOURG</a:t>
            </a:r>
            <a:endParaRPr kumimoji="0" lang="de-DE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5940152" y="640168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‹N°›</a:t>
            </a:fld>
            <a:endParaRPr lang="de-CH" dirty="0"/>
          </a:p>
        </p:txBody>
      </p:sp>
      <p:pic>
        <p:nvPicPr>
          <p:cNvPr id="9" name="Grafik 8" descr="UNF_Logo_klein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90092" y="6350001"/>
            <a:ext cx="553908" cy="497240"/>
          </a:xfrm>
          <a:prstGeom prst="rect">
            <a:avLst/>
          </a:prstGeom>
        </p:spPr>
      </p:pic>
      <p:cxnSp>
        <p:nvCxnSpPr>
          <p:cNvPr id="6" name="Gerade Verbindung 5"/>
          <p:cNvCxnSpPr/>
          <p:nvPr userDrawn="1"/>
        </p:nvCxnSpPr>
        <p:spPr>
          <a:xfrm>
            <a:off x="0" y="6269831"/>
            <a:ext cx="9144000" cy="0"/>
          </a:xfrm>
          <a:prstGeom prst="line">
            <a:avLst/>
          </a:prstGeom>
          <a:ln w="63500">
            <a:solidFill>
              <a:srgbClr val="BF1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7"/>
          <p:cNvSpPr txBox="1">
            <a:spLocks/>
          </p:cNvSpPr>
          <p:nvPr userDrawn="1"/>
        </p:nvSpPr>
        <p:spPr>
          <a:xfrm>
            <a:off x="1873672" y="6309320"/>
            <a:ext cx="2194272" cy="36004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2330450" algn="l"/>
              </a:tabLst>
              <a:defRPr/>
            </a:pPr>
            <a:r>
              <a:rPr kumimoji="0" lang="de-D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RECHTSWISSENSCHAFTLICHE FAKULTÄT</a:t>
            </a:r>
            <a:r>
              <a:rPr kumimoji="0" lang="de-DE" sz="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UNIVERSITÄT FREIBURG</a:t>
            </a:r>
            <a:endParaRPr kumimoji="0" lang="de-DE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5" r:id="rId2"/>
    <p:sldLayoutId id="2147483733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000" b="1" kern="1200" cap="all" baseline="0">
          <a:solidFill>
            <a:srgbClr val="BF123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216000" indent="-216000" algn="l" defTabSz="914400" rtl="0" eaLnBrk="1" latinLnBrk="0" hangingPunct="1">
        <a:lnSpc>
          <a:spcPts val="2700"/>
        </a:lnSpc>
        <a:spcBef>
          <a:spcPts val="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chemeClr val="accent4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rgbClr val="BF1238"/>
          </a:solidFill>
          <a:latin typeface="Arial" pitchFamily="34" charset="0"/>
          <a:ea typeface="+mn-ea"/>
          <a:cs typeface="Arial" pitchFamily="34" charset="0"/>
        </a:defRPr>
      </a:lvl5pPr>
      <a:lvl6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462144" cy="864096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fr-CH" sz="1000" b="0" cap="none" dirty="0" smtClean="0">
                <a:solidFill>
                  <a:schemeClr val="tx1"/>
                </a:solidFill>
              </a:rPr>
              <a:t/>
            </a:r>
            <a:br>
              <a:rPr lang="fr-CH" sz="1000" b="0" cap="none" dirty="0" smtClean="0">
                <a:solidFill>
                  <a:schemeClr val="tx1"/>
                </a:solidFill>
              </a:rPr>
            </a:br>
            <a:r>
              <a:rPr lang="it-IT" sz="1800" cap="none" dirty="0">
                <a:solidFill>
                  <a:schemeClr val="tx1"/>
                </a:solidFill>
              </a:rPr>
              <a:t>Conferenza sul nuovo diritto </a:t>
            </a:r>
            <a:r>
              <a:rPr lang="it-IT" sz="1800" cap="none" dirty="0" smtClean="0">
                <a:solidFill>
                  <a:schemeClr val="tx1"/>
                </a:solidFill>
              </a:rPr>
              <a:t>sanzionatorio</a:t>
            </a:r>
            <a:r>
              <a:rPr lang="fr-CH" sz="1800" b="0" cap="none" dirty="0" smtClean="0">
                <a:solidFill>
                  <a:schemeClr val="tx1"/>
                </a:solidFill>
              </a:rPr>
              <a:t>  –  Lugano,  5.12.2017</a:t>
            </a:r>
            <a:r>
              <a:rPr lang="fr-CH" b="0" cap="none" dirty="0">
                <a:solidFill>
                  <a:schemeClr val="tx1"/>
                </a:solidFill>
              </a:rPr>
              <a:t/>
            </a:r>
            <a:br>
              <a:rPr lang="fr-CH" b="0" cap="none" dirty="0">
                <a:solidFill>
                  <a:schemeClr val="tx1"/>
                </a:solidFill>
              </a:rPr>
            </a:br>
            <a:endParaRPr lang="fr-CH" dirty="0">
              <a:solidFill>
                <a:srgbClr val="8F460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764704"/>
            <a:ext cx="7846764" cy="5328592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1800" b="0" cap="none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  <a:buNone/>
            </a:pPr>
            <a:endParaRPr lang="fr-CH" sz="1600" b="0" cap="none" dirty="0" smtClean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buNone/>
            </a:pPr>
            <a:endParaRPr lang="fr-CH" sz="1600" b="0" cap="none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fr-CH" sz="2800" cap="none" dirty="0">
                <a:solidFill>
                  <a:srgbClr val="003D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révision du droit des sanctions </a:t>
            </a:r>
            <a:r>
              <a:rPr lang="fr-CH" sz="2800" cap="none" dirty="0" smtClean="0">
                <a:solidFill>
                  <a:srgbClr val="003D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pénales               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fr-CH" sz="2800" cap="none" dirty="0" smtClean="0">
                <a:solidFill>
                  <a:srgbClr val="003DB8"/>
                </a:solidFill>
              </a:rPr>
              <a:t>Quels </a:t>
            </a:r>
            <a:r>
              <a:rPr lang="fr-CH" sz="2800" cap="none" dirty="0">
                <a:solidFill>
                  <a:srgbClr val="003DB8"/>
                </a:solidFill>
              </a:rPr>
              <a:t>changements ? Quels enjeux </a:t>
            </a:r>
            <a:r>
              <a:rPr lang="fr-CH" sz="2800" cap="none" dirty="0" smtClean="0">
                <a:solidFill>
                  <a:srgbClr val="003DB8"/>
                </a:solidFill>
              </a:rPr>
              <a:t>?</a:t>
            </a:r>
          </a:p>
          <a:p>
            <a:pPr algn="ctr">
              <a:lnSpc>
                <a:spcPct val="100000"/>
              </a:lnSpc>
              <a:spcAft>
                <a:spcPts val="0"/>
              </a:spcAft>
              <a:buNone/>
            </a:pPr>
            <a:endParaRPr lang="fr-CH" sz="1800" b="0" cap="none" dirty="0">
              <a:solidFill>
                <a:srgbClr val="003DB8"/>
              </a:solidFill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fr-CH" sz="2600" cap="none" dirty="0" smtClean="0">
                <a:solidFill>
                  <a:schemeClr val="tx1"/>
                </a:solidFill>
              </a:rPr>
              <a:t>Prof. Nicolas Queloz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CH" sz="2200" b="0" cap="none" dirty="0" smtClean="0">
                <a:solidFill>
                  <a:schemeClr val="tx1"/>
                </a:solidFill>
              </a:rPr>
              <a:t>Département </a:t>
            </a:r>
            <a:r>
              <a:rPr lang="fr-CH" sz="2200" b="0" cap="none" dirty="0">
                <a:solidFill>
                  <a:schemeClr val="tx1"/>
                </a:solidFill>
              </a:rPr>
              <a:t>de droit pénal</a:t>
            </a:r>
            <a:endParaRPr lang="de-CH" sz="2200" b="0" cap="none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CH" sz="2200" b="0" cap="none" dirty="0">
                <a:solidFill>
                  <a:schemeClr val="tx1"/>
                </a:solidFill>
              </a:rPr>
              <a:t>Faculté de droit de l’Université de Fribourg</a:t>
            </a:r>
            <a:endParaRPr lang="de-CH" sz="2200" b="0" cap="none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CH" sz="2200" b="0" u="sng" cap="none" dirty="0">
                <a:solidFill>
                  <a:srgbClr val="003DB8"/>
                </a:solidFill>
              </a:rPr>
              <a:t>nicolas.queloz@unifr.ch</a:t>
            </a:r>
            <a:endParaRPr lang="fr-CH" sz="2200" b="0" u="sng" cap="none" dirty="0" smtClean="0">
              <a:solidFill>
                <a:srgbClr val="003DB8"/>
              </a:solidFill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  <a:buNone/>
            </a:pPr>
            <a:endParaRPr lang="fr-CH" sz="2600" cap="non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62144" cy="432048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it-IT" sz="1800" cap="none" dirty="0">
                <a:solidFill>
                  <a:schemeClr val="tx1"/>
                </a:solidFill>
              </a:rPr>
              <a:t>Conferenza sul nuovo diritto sanzionatorio</a:t>
            </a:r>
            <a:r>
              <a:rPr lang="fr-CH" sz="1800" b="0" cap="none" dirty="0">
                <a:solidFill>
                  <a:schemeClr val="tx1"/>
                </a:solidFill>
              </a:rPr>
              <a:t>  –  Lugano,  5.12.2017</a:t>
            </a:r>
            <a:endParaRPr lang="fr-CH" sz="1800" dirty="0">
              <a:solidFill>
                <a:srgbClr val="8F460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980728"/>
            <a:ext cx="8064896" cy="5184576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fr-CH" sz="2000" cap="none" dirty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3. </a:t>
            </a:r>
            <a:r>
              <a:rPr lang="fr-CH" sz="2000" cap="none" dirty="0" smtClean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  </a:t>
            </a:r>
            <a:r>
              <a:rPr lang="fr-CH" sz="2000" i="1" cap="none" dirty="0" smtClean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Ratio </a:t>
            </a:r>
            <a:r>
              <a:rPr lang="fr-CH" sz="2000" i="1" cap="none" dirty="0" err="1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legis</a:t>
            </a:r>
            <a:r>
              <a:rPr lang="fr-CH" sz="2000" i="1" cap="none" dirty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CH" sz="2000" cap="none" dirty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de la révision 2015 du droit des sanctions </a:t>
            </a:r>
            <a:r>
              <a:rPr lang="fr-CH" sz="2000" cap="none" dirty="0" smtClean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fr-CH" sz="2000" cap="none" dirty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    </a:t>
            </a:r>
            <a:r>
              <a:rPr lang="fr-CH" sz="2000" cap="none" dirty="0" smtClean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  ce </a:t>
            </a:r>
            <a:r>
              <a:rPr lang="fr-CH" sz="2000" cap="none" dirty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qui fâchait</a:t>
            </a:r>
            <a:endParaRPr lang="fr-CH" sz="2000" cap="none" dirty="0" smtClean="0">
              <a:solidFill>
                <a:srgbClr val="003DB8"/>
              </a:solidFill>
              <a:latin typeface="+mn-lt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Dès 2007, le 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nouveau système des peines a ainsi très vite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été</a:t>
            </a: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</a:t>
            </a:r>
            <a:r>
              <a:rPr lang="fr-CH" sz="1800" cap="none" dirty="0" smtClean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critiqué</a:t>
            </a:r>
            <a:r>
              <a:rPr lang="fr-CH" sz="180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et </a:t>
            </a:r>
            <a:r>
              <a:rPr lang="fr-CH" sz="1800" cap="none" dirty="0" smtClean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qualifié</a:t>
            </a:r>
            <a:r>
              <a:rPr lang="fr-CH" sz="1800" b="0" cap="none" dirty="0" smtClean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d’</a:t>
            </a:r>
            <a:r>
              <a:rPr lang="fr-CH" sz="1800" b="0" i="1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homéopathique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de </a:t>
            </a:r>
            <a:r>
              <a:rPr lang="fr-CH" sz="1800" b="0" i="1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bienveillant pour les </a:t>
            </a:r>
            <a:r>
              <a:rPr lang="fr-CH" sz="1800" b="0" i="1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délinquants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d’</a:t>
            </a:r>
            <a:r>
              <a:rPr lang="fr-CH" sz="1800" b="0" i="1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humiliant </a:t>
            </a:r>
            <a:r>
              <a:rPr lang="fr-CH" sz="1800" b="0" i="1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pour les </a:t>
            </a:r>
            <a:r>
              <a:rPr lang="fr-CH" sz="1800" b="0" i="1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victimes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et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en ce qui concerne l’introduction des peines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pécuniaires (PP),                    </a:t>
            </a: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 de 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«</a:t>
            </a:r>
            <a:r>
              <a:rPr lang="fr-CH" sz="1800" i="1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fossile d’une époque soixante-huitarde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»  (… alors que les PP</a:t>
            </a: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  ont 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été inaugurées dans les pays scandinaves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dans 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les années 1920…)</a:t>
            </a:r>
            <a:endParaRPr lang="fr-CH" sz="1800" b="0" cap="none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buNone/>
            </a:pPr>
            <a:endParaRPr lang="fr-CH" sz="2400" i="1" cap="none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buNone/>
            </a:pPr>
            <a:endParaRPr lang="fr-CH" sz="2400" i="1" cap="none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u="sng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2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2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800"/>
              </a:spcAft>
              <a:buNone/>
            </a:pPr>
            <a:r>
              <a:rPr lang="fr-CH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endParaRPr lang="fr-CH" sz="20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6044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62144" cy="432048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it-IT" sz="1800" cap="none" dirty="0">
                <a:solidFill>
                  <a:schemeClr val="tx1"/>
                </a:solidFill>
              </a:rPr>
              <a:t>Conferenza sul nuovo diritto sanzionatorio</a:t>
            </a:r>
            <a:r>
              <a:rPr lang="fr-CH" sz="1800" b="0" cap="none" dirty="0">
                <a:solidFill>
                  <a:schemeClr val="tx1"/>
                </a:solidFill>
              </a:rPr>
              <a:t>  –  Lugano,  5.12.2017</a:t>
            </a:r>
            <a:endParaRPr lang="fr-CH" sz="1800" dirty="0">
              <a:solidFill>
                <a:srgbClr val="8F460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980728"/>
            <a:ext cx="8064896" cy="5184576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fr-CH" sz="2000" cap="none" dirty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4. </a:t>
            </a:r>
            <a:r>
              <a:rPr lang="fr-CH" sz="2000" cap="none" dirty="0" smtClean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 Les </a:t>
            </a:r>
            <a:r>
              <a:rPr lang="fr-CH" sz="2000" cap="none" dirty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nouveautés de la réforme du droit des sanctions dès </a:t>
            </a:r>
            <a:r>
              <a:rPr lang="fr-CH" sz="2000" cap="none" dirty="0" smtClean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2018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La «</a:t>
            </a:r>
            <a:r>
              <a:rPr lang="fr-CH" sz="1800" i="1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révision de la révision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»  </a:t>
            </a:r>
            <a:r>
              <a:rPr lang="fr-CH" sz="1800" b="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fr-CH" sz="1800" b="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CH" sz="1800" dirty="0" smtClean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LF </a:t>
            </a:r>
            <a:r>
              <a:rPr lang="fr-CH" sz="1800" cap="none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du </a:t>
            </a:r>
            <a:r>
              <a:rPr lang="fr-CH" sz="1800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19.06.2015</a:t>
            </a:r>
            <a:r>
              <a:rPr lang="fr-CH" sz="1800" b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) </a:t>
            </a:r>
            <a:r>
              <a:rPr lang="fr-CH" sz="1800" b="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80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réduit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800" cap="none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le choix des peines </a:t>
            </a:r>
            <a:r>
              <a:rPr lang="fr-CH" sz="1800" cap="none" dirty="0" smtClean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principales</a:t>
            </a:r>
          </a:p>
          <a:p>
            <a:pPr marL="285750" indent="-285750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80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élargit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800" cap="none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les possibilités d’exécution des </a:t>
            </a:r>
            <a:r>
              <a:rPr lang="fr-CH" sz="1800" cap="none" dirty="0" smtClean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peines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80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ne touche pas </a:t>
            </a:r>
            <a:r>
              <a:rPr lang="fr-CH" sz="1800" cap="none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au droit des mesures </a:t>
            </a:r>
            <a:r>
              <a:rPr lang="fr-CH" sz="1800" cap="none" dirty="0" smtClean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pénales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à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l’exception</a:t>
            </a: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de 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la mesure de </a:t>
            </a:r>
            <a:r>
              <a:rPr lang="fr-CH" sz="180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l’expulsion pénale </a:t>
            </a:r>
            <a:r>
              <a:rPr lang="fr-CH" sz="180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(entrée 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en vigueur le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1.10.2016)</a:t>
            </a: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</a:t>
            </a:r>
            <a:endParaRPr lang="fr-CH" sz="2400" i="1" cap="none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buNone/>
            </a:pPr>
            <a:endParaRPr lang="fr-CH" sz="2400" i="1" cap="none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u="sng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2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2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800"/>
              </a:spcAft>
              <a:buNone/>
            </a:pPr>
            <a:r>
              <a:rPr lang="fr-CH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endParaRPr lang="fr-CH" sz="20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984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62144" cy="432048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it-IT" sz="1800" cap="none" dirty="0">
                <a:solidFill>
                  <a:schemeClr val="tx1"/>
                </a:solidFill>
              </a:rPr>
              <a:t>Conferenza sul nuovo diritto sanzionatorio</a:t>
            </a:r>
            <a:r>
              <a:rPr lang="fr-CH" sz="1800" b="0" cap="none" dirty="0">
                <a:solidFill>
                  <a:schemeClr val="tx1"/>
                </a:solidFill>
              </a:rPr>
              <a:t>  –  Lugano,  5.12.2017</a:t>
            </a:r>
            <a:endParaRPr lang="fr-CH" sz="1800" dirty="0">
              <a:solidFill>
                <a:srgbClr val="8F460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484784"/>
            <a:ext cx="7846764" cy="496855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u="sng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u="sng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u="sng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H" sz="2400" u="sng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buNone/>
            </a:pPr>
            <a:endParaRPr lang="fr-CH" sz="3600" cap="none" dirty="0" smtClean="0">
              <a:solidFill>
                <a:srgbClr val="003D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buNone/>
            </a:pPr>
            <a:endParaRPr lang="fr-CH" sz="3600" cap="none" dirty="0" smtClean="0">
              <a:solidFill>
                <a:srgbClr val="003D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2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2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800"/>
              </a:spcAft>
              <a:buNone/>
            </a:pPr>
            <a:r>
              <a:rPr lang="fr-CH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endParaRPr lang="fr-CH" sz="20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9552" y="692696"/>
            <a:ext cx="8208912" cy="6480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r>
              <a:rPr lang="fr-CH" sz="2000" u="sng" dirty="0" smtClean="0"/>
              <a:t>Tableau 3</a:t>
            </a:r>
            <a:r>
              <a:rPr lang="fr-CH" sz="2000" dirty="0"/>
              <a:t> </a:t>
            </a:r>
            <a:r>
              <a:rPr lang="fr-CH" sz="2000" dirty="0" smtClean="0"/>
              <a:t>:  </a:t>
            </a:r>
            <a:r>
              <a:rPr lang="fr-CH" sz="2000" b="1" dirty="0" smtClean="0">
                <a:solidFill>
                  <a:srgbClr val="003DB8"/>
                </a:solidFill>
              </a:rPr>
              <a:t>Peines principales : comparaison de 3 périodes                       </a:t>
            </a:r>
          </a:p>
          <a:p>
            <a:pPr>
              <a:lnSpc>
                <a:spcPts val="2700"/>
              </a:lnSpc>
            </a:pPr>
            <a:r>
              <a:rPr lang="fr-CH" sz="2000" b="1" dirty="0">
                <a:solidFill>
                  <a:srgbClr val="003DB8"/>
                </a:solidFill>
              </a:rPr>
              <a:t> </a:t>
            </a:r>
            <a:r>
              <a:rPr lang="fr-CH" sz="2000" b="1" dirty="0" smtClean="0">
                <a:solidFill>
                  <a:srgbClr val="003DB8"/>
                </a:solidFill>
              </a:rPr>
              <a:t>                                          du droit suisse</a:t>
            </a:r>
            <a:endParaRPr lang="fr-CH" sz="2000" u="sng" dirty="0" smtClean="0">
              <a:solidFill>
                <a:srgbClr val="003DB8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489654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5"/>
            <a:ext cx="489654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91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62144" cy="432048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it-IT" sz="1800" cap="none" dirty="0">
                <a:solidFill>
                  <a:schemeClr val="tx1"/>
                </a:solidFill>
              </a:rPr>
              <a:t>Conferenza sul nuovo diritto sanzionatorio</a:t>
            </a:r>
            <a:r>
              <a:rPr lang="fr-CH" sz="1800" b="0" cap="none" dirty="0">
                <a:solidFill>
                  <a:schemeClr val="tx1"/>
                </a:solidFill>
              </a:rPr>
              <a:t>  –  Lugano,  5.12.2017</a:t>
            </a:r>
            <a:endParaRPr lang="fr-CH" sz="1800" dirty="0">
              <a:solidFill>
                <a:srgbClr val="8F460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980728"/>
            <a:ext cx="7846764" cy="5472608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u="sng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u="sng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u="sng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H" sz="2400" u="sng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buNone/>
            </a:pPr>
            <a:endParaRPr lang="fr-CH" sz="3600" cap="none" dirty="0" smtClean="0">
              <a:solidFill>
                <a:srgbClr val="003D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buNone/>
            </a:pPr>
            <a:endParaRPr lang="fr-CH" sz="3600" cap="none" dirty="0" smtClean="0">
              <a:solidFill>
                <a:srgbClr val="003D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2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2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800"/>
              </a:spcAft>
              <a:buNone/>
            </a:pPr>
            <a:r>
              <a:rPr lang="fr-CH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endParaRPr lang="fr-CH" sz="20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9552" y="692696"/>
            <a:ext cx="8208912" cy="6480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r>
              <a:rPr lang="fr-CH" sz="2000" u="sng" dirty="0"/>
              <a:t>Tableau 3</a:t>
            </a:r>
            <a:r>
              <a:rPr lang="fr-CH" sz="2000" dirty="0"/>
              <a:t> :  </a:t>
            </a:r>
            <a:r>
              <a:rPr lang="fr-CH" sz="2000" b="1" dirty="0">
                <a:solidFill>
                  <a:srgbClr val="003DB8"/>
                </a:solidFill>
              </a:rPr>
              <a:t>Peines principales : comparaison de 3 périodes                       </a:t>
            </a:r>
          </a:p>
          <a:p>
            <a:pPr>
              <a:lnSpc>
                <a:spcPts val="2700"/>
              </a:lnSpc>
            </a:pPr>
            <a:r>
              <a:rPr lang="fr-CH" sz="2000" b="1" dirty="0">
                <a:solidFill>
                  <a:srgbClr val="003DB8"/>
                </a:solidFill>
              </a:rPr>
              <a:t>                                           du droit suisse</a:t>
            </a:r>
            <a:endParaRPr lang="fr-CH" sz="2000" u="sng" dirty="0">
              <a:solidFill>
                <a:srgbClr val="003DB8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504056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93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62144" cy="432048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it-IT" sz="1800" cap="none" dirty="0">
                <a:solidFill>
                  <a:schemeClr val="tx1"/>
                </a:solidFill>
              </a:rPr>
              <a:t>Conferenza sul nuovo diritto sanzionatorio</a:t>
            </a:r>
            <a:r>
              <a:rPr lang="fr-CH" sz="1800" b="0" cap="none" dirty="0">
                <a:solidFill>
                  <a:schemeClr val="tx1"/>
                </a:solidFill>
              </a:rPr>
              <a:t>  –  Lugano,  5.12.2017</a:t>
            </a:r>
            <a:endParaRPr lang="fr-CH" sz="1800" dirty="0">
              <a:solidFill>
                <a:srgbClr val="8F460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980728"/>
            <a:ext cx="7846764" cy="5472608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u="sng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u="sng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u="sng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H" sz="2400" u="sng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buNone/>
            </a:pPr>
            <a:endParaRPr lang="fr-CH" sz="3600" cap="none" dirty="0" smtClean="0">
              <a:solidFill>
                <a:srgbClr val="003D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buNone/>
            </a:pPr>
            <a:endParaRPr lang="fr-CH" sz="3600" cap="none" dirty="0" smtClean="0">
              <a:solidFill>
                <a:srgbClr val="003D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2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2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800"/>
              </a:spcAft>
              <a:buNone/>
            </a:pPr>
            <a:r>
              <a:rPr lang="fr-CH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endParaRPr lang="fr-CH" sz="20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9552" y="692696"/>
            <a:ext cx="8208912" cy="6480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r>
              <a:rPr lang="fr-CH" sz="2000" u="sng" dirty="0"/>
              <a:t>Tableau 3</a:t>
            </a:r>
            <a:r>
              <a:rPr lang="fr-CH" sz="2000" dirty="0"/>
              <a:t> :  </a:t>
            </a:r>
            <a:r>
              <a:rPr lang="fr-CH" sz="2000" b="1" dirty="0">
                <a:solidFill>
                  <a:srgbClr val="003DB8"/>
                </a:solidFill>
              </a:rPr>
              <a:t>Peines principales : comparaison de 3 périodes                       </a:t>
            </a:r>
          </a:p>
          <a:p>
            <a:pPr>
              <a:lnSpc>
                <a:spcPts val="2700"/>
              </a:lnSpc>
            </a:pPr>
            <a:r>
              <a:rPr lang="fr-CH" sz="2000" b="1" dirty="0">
                <a:solidFill>
                  <a:srgbClr val="003DB8"/>
                </a:solidFill>
              </a:rPr>
              <a:t>                                           du droit suisse</a:t>
            </a:r>
            <a:endParaRPr lang="fr-CH" sz="2000" u="sng" dirty="0">
              <a:solidFill>
                <a:srgbClr val="003DB8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10" y="1628801"/>
            <a:ext cx="4820688" cy="53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44" y="3861048"/>
            <a:ext cx="483705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44" y="2166504"/>
            <a:ext cx="4837054" cy="169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1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62144" cy="432048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it-IT" sz="1800" cap="none" dirty="0">
                <a:solidFill>
                  <a:schemeClr val="tx1"/>
                </a:solidFill>
              </a:rPr>
              <a:t>Conferenza sul nuovo diritto sanzionatorio</a:t>
            </a:r>
            <a:r>
              <a:rPr lang="fr-CH" sz="1800" b="0" cap="none" dirty="0">
                <a:solidFill>
                  <a:schemeClr val="tx1"/>
                </a:solidFill>
              </a:rPr>
              <a:t>  –  Lugano,  5.12.2017</a:t>
            </a:r>
            <a:endParaRPr lang="fr-CH" sz="1800" dirty="0">
              <a:solidFill>
                <a:srgbClr val="8F460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980728"/>
            <a:ext cx="7846764" cy="5472608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u="sng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u="sng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u="sng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H" sz="2400" u="sng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buNone/>
            </a:pPr>
            <a:endParaRPr lang="fr-CH" sz="3600" cap="none" dirty="0" smtClean="0">
              <a:solidFill>
                <a:srgbClr val="003D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buNone/>
            </a:pPr>
            <a:endParaRPr lang="fr-CH" sz="3600" cap="none" dirty="0" smtClean="0">
              <a:solidFill>
                <a:srgbClr val="003D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2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2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800"/>
              </a:spcAft>
              <a:buNone/>
            </a:pPr>
            <a:r>
              <a:rPr lang="fr-CH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endParaRPr lang="fr-CH" sz="20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5944" y="692696"/>
            <a:ext cx="8208912" cy="432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r>
              <a:rPr lang="fr-CH" sz="2000" dirty="0" smtClean="0"/>
              <a:t>       </a:t>
            </a:r>
            <a:r>
              <a:rPr lang="fr-CH" sz="2000" u="sng" dirty="0" smtClean="0"/>
              <a:t>Tableau 4</a:t>
            </a:r>
            <a:r>
              <a:rPr lang="fr-CH" sz="2000" dirty="0" smtClean="0"/>
              <a:t> :  </a:t>
            </a:r>
            <a:r>
              <a:rPr lang="fr-CH" sz="2000" b="1" dirty="0" smtClean="0">
                <a:solidFill>
                  <a:srgbClr val="003DB8"/>
                </a:solidFill>
              </a:rPr>
              <a:t>Modalités d’exécution des courtes peines</a:t>
            </a:r>
            <a:endParaRPr lang="fr-CH" sz="2000" u="sng" dirty="0" smtClean="0">
              <a:solidFill>
                <a:srgbClr val="003DB8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518457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86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62144" cy="432048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it-IT" sz="1800" cap="none" dirty="0">
                <a:solidFill>
                  <a:schemeClr val="tx1"/>
                </a:solidFill>
              </a:rPr>
              <a:t>Conferenza sul nuovo diritto sanzionatorio</a:t>
            </a:r>
            <a:r>
              <a:rPr lang="fr-CH" sz="1800" b="0" cap="none" dirty="0">
                <a:solidFill>
                  <a:schemeClr val="tx1"/>
                </a:solidFill>
              </a:rPr>
              <a:t>  –  Lugano,  5.12.2017</a:t>
            </a:r>
            <a:endParaRPr lang="fr-CH" sz="1800" dirty="0">
              <a:solidFill>
                <a:srgbClr val="8F460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980728"/>
            <a:ext cx="7846764" cy="5472608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u="sng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u="sng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u="sng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H" sz="2400" u="sng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buNone/>
            </a:pPr>
            <a:endParaRPr lang="fr-CH" sz="3600" cap="none" dirty="0" smtClean="0">
              <a:solidFill>
                <a:srgbClr val="003D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buNone/>
            </a:pPr>
            <a:endParaRPr lang="fr-CH" sz="3600" cap="none" dirty="0" smtClean="0">
              <a:solidFill>
                <a:srgbClr val="003D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2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2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800"/>
              </a:spcAft>
              <a:buNone/>
            </a:pPr>
            <a:r>
              <a:rPr lang="fr-CH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endParaRPr lang="fr-CH" sz="20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5944" y="692696"/>
            <a:ext cx="8208912" cy="432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r>
              <a:rPr lang="fr-CH" sz="2000" dirty="0" smtClean="0"/>
              <a:t>       </a:t>
            </a:r>
            <a:r>
              <a:rPr lang="fr-CH" sz="2000" u="sng" dirty="0" smtClean="0"/>
              <a:t>Tableau </a:t>
            </a:r>
            <a:r>
              <a:rPr lang="fr-CH" sz="2000" u="sng" dirty="0"/>
              <a:t>4</a:t>
            </a:r>
            <a:r>
              <a:rPr lang="fr-CH" sz="2000" dirty="0"/>
              <a:t> :  </a:t>
            </a:r>
            <a:r>
              <a:rPr lang="fr-CH" sz="2000" b="1" dirty="0">
                <a:solidFill>
                  <a:srgbClr val="003DB8"/>
                </a:solidFill>
              </a:rPr>
              <a:t>Modalités d’exécution des courtes peines</a:t>
            </a:r>
            <a:endParaRPr lang="fr-CH" sz="2000" u="sng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76533"/>
            <a:ext cx="5184576" cy="511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1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62144" cy="432048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it-IT" sz="1800" cap="none" dirty="0">
                <a:solidFill>
                  <a:schemeClr val="tx1"/>
                </a:solidFill>
              </a:rPr>
              <a:t>Conferenza sul nuovo diritto sanzionatorio</a:t>
            </a:r>
            <a:r>
              <a:rPr lang="fr-CH" sz="1800" b="0" cap="none" dirty="0">
                <a:solidFill>
                  <a:schemeClr val="tx1"/>
                </a:solidFill>
              </a:rPr>
              <a:t>  –  Lugano,  5.12.2017</a:t>
            </a:r>
            <a:endParaRPr lang="fr-CH" sz="1800" dirty="0">
              <a:solidFill>
                <a:srgbClr val="8F460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980728"/>
            <a:ext cx="8064896" cy="5184576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800"/>
              </a:spcAft>
              <a:buNone/>
            </a:pPr>
            <a:r>
              <a:rPr lang="fr-CH" sz="2000" cap="none" dirty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4. </a:t>
            </a:r>
            <a:r>
              <a:rPr lang="fr-CH" sz="2000" cap="none" dirty="0" smtClean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 Les </a:t>
            </a:r>
            <a:r>
              <a:rPr lang="fr-CH" sz="2000" cap="none" dirty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nouveautés de la réforme du droit des sanctions dès </a:t>
            </a:r>
            <a:r>
              <a:rPr lang="fr-CH" sz="2000" cap="none" dirty="0" smtClean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2018</a:t>
            </a:r>
          </a:p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r>
              <a:rPr lang="fr-CH" sz="180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En résumé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:</a:t>
            </a:r>
            <a:endParaRPr lang="fr-CH" sz="1800" cap="none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CH" sz="180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la </a:t>
            </a:r>
            <a:r>
              <a:rPr lang="fr-CH" sz="1800" cap="none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peine pécuniaire 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n’a pas été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trop «démolie», 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mais </a:t>
            </a:r>
            <a:r>
              <a:rPr lang="fr-CH" sz="180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son champ </a:t>
            </a:r>
          </a:p>
          <a:p>
            <a:pPr>
              <a:lnSpc>
                <a:spcPct val="100000"/>
              </a:lnSpc>
              <a:spcAft>
                <a:spcPts val="1200"/>
              </a:spcAft>
              <a:buNone/>
            </a:pPr>
            <a:r>
              <a:rPr lang="fr-CH" sz="180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 d’application sera </a:t>
            </a:r>
            <a:r>
              <a:rPr lang="fr-CH" sz="1800" cap="none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restreint</a:t>
            </a:r>
            <a:endParaRPr lang="fr-CH" sz="1800" i="1" cap="none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H" sz="180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fr-CH" sz="18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les </a:t>
            </a:r>
            <a:r>
              <a:rPr lang="fr-CH" sz="1800" cap="none" dirty="0" smtClean="0">
                <a:solidFill>
                  <a:srgbClr val="003DB8"/>
                </a:solidFill>
                <a:cs typeface="Times New Roman" panose="02020603050405020304" pitchFamily="18" charset="0"/>
              </a:rPr>
              <a:t>courtes peines privatives de liberté </a:t>
            </a:r>
            <a:r>
              <a:rPr lang="fr-CH" sz="1800" b="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font </a:t>
            </a:r>
            <a:r>
              <a:rPr lang="fr-CH" sz="1800" cap="none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leur retour</a:t>
            </a:r>
            <a:r>
              <a:rPr lang="fr-CH" sz="1800" b="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, dès 3 jours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CH" sz="1800" b="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fr-CH" sz="1800" b="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fr-CH" sz="18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le nombre de </a:t>
            </a:r>
            <a:r>
              <a:rPr lang="fr-CH" sz="1800" cap="none" dirty="0">
                <a:solidFill>
                  <a:srgbClr val="003DB8"/>
                </a:solidFill>
                <a:cs typeface="Times New Roman" panose="02020603050405020304" pitchFamily="18" charset="0"/>
              </a:rPr>
              <a:t>3 jours </a:t>
            </a:r>
            <a:r>
              <a:rPr lang="fr-CH" sz="1800" b="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deviendra</a:t>
            </a:r>
            <a:r>
              <a:rPr lang="fr-CH" sz="1800" cap="none" dirty="0" smtClean="0">
                <a:solidFill>
                  <a:srgbClr val="003DB8"/>
                </a:solidFill>
                <a:cs typeface="Times New Roman" panose="02020603050405020304" pitchFamily="18" charset="0"/>
              </a:rPr>
              <a:t> </a:t>
            </a:r>
            <a:r>
              <a:rPr lang="fr-CH" sz="18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le seuil minimal des peines</a:t>
            </a:r>
            <a:r>
              <a:rPr lang="fr-CH" sz="1800" b="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(PP et PPL)</a:t>
            </a:r>
          </a:p>
          <a:p>
            <a:pPr>
              <a:lnSpc>
                <a:spcPct val="100000"/>
              </a:lnSpc>
              <a:spcAft>
                <a:spcPts val="1200"/>
              </a:spcAft>
              <a:buNone/>
            </a:pPr>
            <a:r>
              <a:rPr lang="fr-CH" sz="1800" b="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    sanctionnant les délits et les crimes</a:t>
            </a:r>
            <a:endParaRPr lang="fr-CH" sz="1800" cap="none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CH" sz="180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  la </a:t>
            </a:r>
            <a:r>
              <a:rPr lang="fr-CH" sz="1800" cap="none" dirty="0">
                <a:solidFill>
                  <a:srgbClr val="003DB8"/>
                </a:solidFill>
                <a:cs typeface="Times New Roman" panose="02020603050405020304" pitchFamily="18" charset="0"/>
              </a:rPr>
              <a:t>peine pécuniaire </a:t>
            </a:r>
            <a:r>
              <a:rPr lang="fr-CH" sz="18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reste </a:t>
            </a:r>
            <a:r>
              <a:rPr lang="fr-CH" sz="180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la peine </a:t>
            </a:r>
            <a:r>
              <a:rPr lang="fr-CH" sz="1800" cap="none" dirty="0">
                <a:solidFill>
                  <a:srgbClr val="003DB8"/>
                </a:solidFill>
                <a:cs typeface="Times New Roman" panose="02020603050405020304" pitchFamily="18" charset="0"/>
              </a:rPr>
              <a:t>prioritaire</a:t>
            </a:r>
            <a:r>
              <a:rPr lang="fr-CH" sz="180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fr-CH" sz="1800" b="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lorsque</a:t>
            </a:r>
            <a:r>
              <a:rPr lang="fr-CH" sz="180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 la </a:t>
            </a:r>
            <a:r>
              <a:rPr lang="fr-CH" sz="18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culpabilité</a:t>
            </a:r>
          </a:p>
          <a:p>
            <a:pPr>
              <a:lnSpc>
                <a:spcPct val="100000"/>
              </a:lnSpc>
              <a:spcAft>
                <a:spcPts val="1200"/>
              </a:spcAft>
              <a:buNone/>
            </a:pPr>
            <a:r>
              <a:rPr lang="fr-CH" sz="1800" b="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    de la personne </a:t>
            </a:r>
            <a:r>
              <a:rPr lang="fr-CH" sz="1800" b="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condamnée </a:t>
            </a:r>
            <a:r>
              <a:rPr lang="fr-CH" sz="180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est dans l’intervalle </a:t>
            </a:r>
            <a:r>
              <a:rPr lang="fr-CH" sz="1800" cap="none" dirty="0">
                <a:solidFill>
                  <a:srgbClr val="003DB8"/>
                </a:solidFill>
                <a:cs typeface="Times New Roman" panose="02020603050405020304" pitchFamily="18" charset="0"/>
              </a:rPr>
              <a:t>de 3 jours à 6 </a:t>
            </a:r>
            <a:r>
              <a:rPr lang="fr-CH" sz="1800" cap="none" dirty="0" smtClean="0">
                <a:solidFill>
                  <a:srgbClr val="003DB8"/>
                </a:solidFill>
                <a:cs typeface="Times New Roman" panose="02020603050405020304" pitchFamily="18" charset="0"/>
              </a:rPr>
              <a:t>mois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CH" sz="18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le </a:t>
            </a:r>
            <a:r>
              <a:rPr lang="fr-CH" sz="1800" cap="none" dirty="0">
                <a:solidFill>
                  <a:srgbClr val="003DB8"/>
                </a:solidFill>
                <a:cs typeface="Times New Roman" panose="02020603050405020304" pitchFamily="18" charset="0"/>
              </a:rPr>
              <a:t>travail d’intérêt </a:t>
            </a:r>
            <a:r>
              <a:rPr lang="fr-CH" sz="1800" cap="none" dirty="0" smtClean="0">
                <a:solidFill>
                  <a:srgbClr val="003DB8"/>
                </a:solidFill>
                <a:cs typeface="Times New Roman" panose="02020603050405020304" pitchFamily="18" charset="0"/>
              </a:rPr>
              <a:t>général </a:t>
            </a:r>
            <a:r>
              <a:rPr lang="fr-CH" sz="1800" b="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est</a:t>
            </a:r>
            <a:r>
              <a:rPr lang="fr-CH" sz="18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fr-CH" sz="1800" cap="none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rétrogradé</a:t>
            </a:r>
            <a:r>
              <a:rPr lang="fr-CH" sz="18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fr-CH" sz="1800" b="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: il redevient une </a:t>
            </a:r>
            <a:r>
              <a:rPr lang="fr-CH" sz="1800" cap="none" dirty="0" smtClean="0">
                <a:solidFill>
                  <a:srgbClr val="003DB8"/>
                </a:solidFill>
                <a:cs typeface="Times New Roman" panose="02020603050405020304" pitchFamily="18" charset="0"/>
              </a:rPr>
              <a:t>peine de</a:t>
            </a:r>
          </a:p>
          <a:p>
            <a:pPr>
              <a:lnSpc>
                <a:spcPct val="100000"/>
              </a:lnSpc>
              <a:spcAft>
                <a:spcPts val="1200"/>
              </a:spcAft>
              <a:buNone/>
            </a:pPr>
            <a:r>
              <a:rPr lang="fr-CH" sz="1800" cap="none" dirty="0" smtClean="0">
                <a:solidFill>
                  <a:srgbClr val="003DB8"/>
                </a:solidFill>
                <a:cs typeface="Times New Roman" panose="02020603050405020304" pitchFamily="18" charset="0"/>
              </a:rPr>
              <a:t>       substitution  </a:t>
            </a:r>
            <a:r>
              <a:rPr lang="fr-CH" sz="1800" b="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(retour </a:t>
            </a:r>
            <a:r>
              <a:rPr lang="fr-CH" sz="1800" b="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à la situation d’avant </a:t>
            </a:r>
            <a:r>
              <a:rPr lang="fr-CH" sz="1800" b="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2007…)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H" sz="1800" b="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fr-CH" sz="1800" b="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fr-CH" sz="18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les</a:t>
            </a:r>
            <a:r>
              <a:rPr lang="fr-CH" sz="1800" b="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fr-CH" sz="1800" cap="none" dirty="0" smtClean="0">
                <a:solidFill>
                  <a:srgbClr val="003DB8"/>
                </a:solidFill>
                <a:cs typeface="Times New Roman" panose="02020603050405020304" pitchFamily="18" charset="0"/>
              </a:rPr>
              <a:t>modalités d’exécution des courtes peines </a:t>
            </a:r>
            <a:r>
              <a:rPr lang="fr-CH" sz="1800" b="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sont </a:t>
            </a:r>
            <a:r>
              <a:rPr lang="fr-CH" sz="1800" cap="none" dirty="0" smtClean="0">
                <a:solidFill>
                  <a:srgbClr val="007E39"/>
                </a:solidFill>
                <a:cs typeface="Times New Roman" panose="02020603050405020304" pitchFamily="18" charset="0"/>
              </a:rPr>
              <a:t>étendues / étoffées</a:t>
            </a:r>
            <a:endParaRPr lang="fr-CH" sz="1800" cap="none" dirty="0">
              <a:solidFill>
                <a:srgbClr val="007E39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u="sng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2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2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800"/>
              </a:spcAft>
              <a:buNone/>
            </a:pPr>
            <a:r>
              <a:rPr lang="fr-CH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endParaRPr lang="fr-CH" sz="20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1850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62144" cy="432048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it-IT" sz="1800" cap="none" dirty="0">
                <a:solidFill>
                  <a:schemeClr val="tx1"/>
                </a:solidFill>
              </a:rPr>
              <a:t>Conferenza sul nuovo diritto sanzionatorio</a:t>
            </a:r>
            <a:r>
              <a:rPr lang="fr-CH" sz="1800" b="0" cap="none" dirty="0">
                <a:solidFill>
                  <a:schemeClr val="tx1"/>
                </a:solidFill>
              </a:rPr>
              <a:t>  –  Lugano,  5.12.2017</a:t>
            </a:r>
            <a:endParaRPr lang="fr-CH" sz="1800" dirty="0">
              <a:solidFill>
                <a:srgbClr val="8F460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980728"/>
            <a:ext cx="8064896" cy="5184576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fr-CH" sz="2000" cap="none" dirty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4. </a:t>
            </a:r>
            <a:r>
              <a:rPr lang="fr-CH" sz="2000" cap="none" dirty="0" smtClean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 Les </a:t>
            </a:r>
            <a:r>
              <a:rPr lang="fr-CH" sz="2000" cap="none" dirty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nouveautés de la réforme du droit des sanctions dès </a:t>
            </a:r>
            <a:r>
              <a:rPr lang="fr-CH" sz="2000" cap="none" dirty="0" smtClean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2018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endParaRPr lang="fr-CH" sz="1800" b="0" cap="none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Avec cette «</a:t>
            </a:r>
            <a:r>
              <a:rPr lang="fr-CH" sz="1800" i="1" cap="none" dirty="0" smtClean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révision de la révision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», on pouvait </a:t>
            </a:r>
            <a:r>
              <a:rPr lang="fr-CH" sz="180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s’attendre à </a:t>
            </a:r>
            <a:r>
              <a:rPr lang="fr-CH" sz="180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pire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…  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en fin de compte, </a:t>
            </a:r>
            <a:r>
              <a:rPr lang="fr-CH" sz="180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la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«</a:t>
            </a:r>
            <a:r>
              <a:rPr lang="fr-CH" sz="1800" i="1" cap="none" dirty="0" smtClean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montagne </a:t>
            </a:r>
            <a:r>
              <a:rPr lang="fr-CH" sz="1800" i="1" cap="none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a accouché d’une </a:t>
            </a:r>
            <a:r>
              <a:rPr lang="fr-CH" sz="1800" i="1" cap="none" dirty="0" smtClean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souris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»…</a:t>
            </a: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Il est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frappant 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de constater à quel point </a:t>
            </a:r>
            <a:r>
              <a:rPr lang="fr-CH" sz="180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le Conseil fédéral et le </a:t>
            </a:r>
            <a:r>
              <a:rPr lang="fr-CH" sz="180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Parlement</a:t>
            </a:r>
          </a:p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ont </a:t>
            </a:r>
            <a:r>
              <a:rPr lang="fr-CH" sz="1800" cap="none" dirty="0" smtClean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vite changé </a:t>
            </a:r>
            <a:r>
              <a:rPr lang="fr-CH" sz="1800" cap="none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d’opinion 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et </a:t>
            </a:r>
            <a:r>
              <a:rPr lang="fr-CH" sz="180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se sont </a:t>
            </a:r>
            <a:r>
              <a:rPr lang="fr-CH" sz="1800" cap="none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montrés </a:t>
            </a:r>
            <a:r>
              <a:rPr lang="fr-CH" sz="1800" cap="none" dirty="0" smtClean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versatiles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… </a:t>
            </a:r>
            <a:endParaRPr lang="fr-CH" sz="2400" cap="none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En </a:t>
            </a:r>
            <a:r>
              <a:rPr lang="fr-CH" sz="180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1998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le </a:t>
            </a:r>
            <a:r>
              <a:rPr lang="fr-CH" sz="180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Conseil fédéral 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écrivait dans son Message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«</a:t>
            </a:r>
            <a:r>
              <a:rPr lang="fr-CH" sz="1700" i="1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La </a:t>
            </a:r>
            <a:r>
              <a:rPr lang="fr-CH" sz="1700" i="1" cap="none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courte peine privative de liberté </a:t>
            </a:r>
            <a:r>
              <a:rPr lang="fr-CH" sz="1700" i="1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est en fait une peine privative </a:t>
            </a:r>
            <a:r>
              <a:rPr lang="fr-CH" sz="1700" i="1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de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fr-CH" sz="1700" i="1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700" i="1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 temps </a:t>
            </a:r>
            <a:r>
              <a:rPr lang="fr-CH" sz="1700" i="1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libre </a:t>
            </a:r>
            <a:r>
              <a:rPr lang="fr-CH" sz="1700" i="1" cap="none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coûteuse</a:t>
            </a:r>
            <a:r>
              <a:rPr lang="fr-CH" sz="1700" i="1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 Les </a:t>
            </a:r>
            <a:r>
              <a:rPr lang="fr-CH" sz="1700" i="1" cap="none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loisirs</a:t>
            </a:r>
            <a:r>
              <a:rPr lang="fr-CH" sz="1700" i="1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peuvent être limités par des </a:t>
            </a:r>
            <a:r>
              <a:rPr lang="fr-CH" sz="1700" i="1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sanctions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fr-CH" sz="1700" i="1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700" i="1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 de </a:t>
            </a:r>
            <a:r>
              <a:rPr lang="fr-CH" sz="1700" i="1" cap="none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substitution</a:t>
            </a:r>
            <a:r>
              <a:rPr lang="fr-CH" sz="1700" i="1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de manière </a:t>
            </a:r>
            <a:r>
              <a:rPr lang="fr-CH" sz="1700" i="1" cap="none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plus judicieuse </a:t>
            </a:r>
            <a:r>
              <a:rPr lang="fr-CH" sz="1700" i="1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tant pour le condamné </a:t>
            </a:r>
            <a:r>
              <a:rPr lang="fr-CH" sz="1700" i="1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que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fr-CH" sz="1700" i="1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700" i="1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 pour </a:t>
            </a:r>
            <a:r>
              <a:rPr lang="fr-CH" sz="1700" i="1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la </a:t>
            </a:r>
            <a:r>
              <a:rPr lang="fr-CH" sz="1700" i="1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société </a:t>
            </a:r>
            <a:r>
              <a:rPr lang="fr-CH" sz="17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…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»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2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2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800"/>
              </a:spcAft>
              <a:buNone/>
            </a:pPr>
            <a:r>
              <a:rPr lang="fr-CH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endParaRPr lang="fr-CH" sz="20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498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62144" cy="432048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it-IT" sz="1800" cap="none" dirty="0">
                <a:solidFill>
                  <a:schemeClr val="tx1"/>
                </a:solidFill>
              </a:rPr>
              <a:t>Conferenza sul nuovo diritto sanzionatorio</a:t>
            </a:r>
            <a:r>
              <a:rPr lang="fr-CH" sz="1800" b="0" cap="none" dirty="0">
                <a:solidFill>
                  <a:schemeClr val="tx1"/>
                </a:solidFill>
              </a:rPr>
              <a:t>  –  Lugano,  5.12.2017</a:t>
            </a:r>
            <a:endParaRPr lang="fr-CH" sz="1800" dirty="0">
              <a:solidFill>
                <a:srgbClr val="8F460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980728"/>
            <a:ext cx="8064896" cy="5184576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800"/>
              </a:spcAft>
              <a:buNone/>
            </a:pPr>
            <a:r>
              <a:rPr lang="fr-CH" sz="2000" cap="none" dirty="0" smtClean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5.  </a:t>
            </a:r>
            <a:r>
              <a:rPr lang="fr-CH" sz="2000" cap="none" dirty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Les effets </a:t>
            </a:r>
            <a:r>
              <a:rPr lang="fr-CH" sz="2000" cap="none" dirty="0" smtClean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probables </a:t>
            </a:r>
            <a:r>
              <a:rPr lang="fr-CH" sz="2000" cap="none" dirty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du nouveau droit des sanctions</a:t>
            </a:r>
            <a:endParaRPr lang="fr-CH" sz="2000" cap="none" dirty="0" smtClean="0">
              <a:solidFill>
                <a:srgbClr val="003DB8"/>
              </a:solidFill>
              <a:latin typeface="+mn-lt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1800"/>
              </a:spcAft>
              <a:buNone/>
            </a:pPr>
            <a:r>
              <a:rPr lang="fr-CH" sz="180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1)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fr-CH" sz="180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La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«</a:t>
            </a:r>
            <a:r>
              <a:rPr lang="fr-CH" sz="180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réforme de la réforme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»</a:t>
            </a:r>
            <a:r>
              <a:rPr lang="fr-CH" sz="180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aura</a:t>
            </a:r>
            <a:r>
              <a:rPr lang="fr-CH" sz="180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800" cap="none" dirty="0" smtClean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pour impact </a:t>
            </a:r>
            <a:r>
              <a:rPr lang="fr-CH" sz="1800" b="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sur </a:t>
            </a:r>
            <a:r>
              <a:rPr lang="fr-CH" sz="18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les </a:t>
            </a:r>
            <a:r>
              <a:rPr lang="fr-CH" sz="1800" cap="none" dirty="0" smtClean="0">
                <a:solidFill>
                  <a:srgbClr val="003DB8"/>
                </a:solidFill>
                <a:cs typeface="Times New Roman" panose="02020603050405020304" pitchFamily="18" charset="0"/>
              </a:rPr>
              <a:t>peines</a:t>
            </a:r>
            <a:r>
              <a:rPr lang="fr-CH" sz="18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Une </a:t>
            </a:r>
            <a:r>
              <a:rPr lang="fr-CH" sz="1800" cap="none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diminution</a:t>
            </a:r>
            <a:r>
              <a:rPr lang="fr-CH" sz="180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certaine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(mais </a:t>
            </a:r>
            <a:r>
              <a:rPr lang="fr-CH" sz="180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relative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) du </a:t>
            </a:r>
            <a:r>
              <a:rPr lang="fr-CH" sz="180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prononcé des </a:t>
            </a:r>
            <a:r>
              <a:rPr lang="fr-CH" sz="1800" cap="none" dirty="0" smtClean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peines</a:t>
            </a:r>
          </a:p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r>
              <a:rPr lang="fr-CH" sz="1800" cap="none" dirty="0" smtClean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      pécuniaires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7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Une</a:t>
            </a:r>
            <a:r>
              <a:rPr lang="fr-CH" sz="170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700" cap="none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augmentation</a:t>
            </a:r>
            <a:r>
              <a:rPr lang="fr-CH" sz="170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certaine </a:t>
            </a:r>
            <a:r>
              <a:rPr lang="fr-CH" sz="17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des</a:t>
            </a:r>
            <a:r>
              <a:rPr lang="fr-CH" sz="170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condamnations à </a:t>
            </a:r>
            <a:r>
              <a:rPr lang="fr-CH" sz="170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des </a:t>
            </a:r>
            <a:r>
              <a:rPr lang="fr-CH" sz="1700" cap="none" dirty="0" smtClean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PPL de courte  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fr-CH" sz="1700" cap="none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700" cap="none" dirty="0" smtClean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      durée</a:t>
            </a:r>
            <a:r>
              <a:rPr lang="fr-CH" sz="17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fr-CH" sz="170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l’effet d’incarcération </a:t>
            </a:r>
            <a:r>
              <a:rPr lang="fr-CH" sz="17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pouvant être </a:t>
            </a:r>
            <a:r>
              <a:rPr lang="fr-CH" sz="170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tempéré</a:t>
            </a:r>
            <a:r>
              <a:rPr lang="fr-CH" sz="17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par l’étendue de l’offre</a:t>
            </a:r>
          </a:p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r>
              <a:rPr lang="fr-CH" sz="17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 </a:t>
            </a:r>
            <a:r>
              <a:rPr lang="fr-CH" sz="1700" b="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de </a:t>
            </a:r>
            <a:r>
              <a:rPr lang="fr-CH" sz="1700" cap="none" dirty="0" smtClean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modalités alternatives d’exécution</a:t>
            </a: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CH" sz="1700" i="1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7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Une</a:t>
            </a:r>
            <a:r>
              <a:rPr lang="fr-CH" sz="170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70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possibilité </a:t>
            </a:r>
            <a:r>
              <a:rPr lang="fr-CH" sz="1700" cap="none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plus grande </a:t>
            </a:r>
            <a:r>
              <a:rPr lang="fr-CH" sz="170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d’accorder </a:t>
            </a:r>
            <a:r>
              <a:rPr lang="fr-CH" sz="1700" cap="none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le sursis</a:t>
            </a:r>
            <a:r>
              <a:rPr lang="fr-CH" sz="17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en raison de </a:t>
            </a:r>
            <a:r>
              <a:rPr lang="fr-CH" sz="17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la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fr-CH" sz="170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 modification </a:t>
            </a:r>
            <a:r>
              <a:rPr lang="fr-CH" sz="170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surprenante de l’art. </a:t>
            </a:r>
            <a:r>
              <a:rPr lang="fr-CH" sz="1700" cap="none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42 al. 2 </a:t>
            </a:r>
            <a:r>
              <a:rPr lang="fr-CH" sz="1700" cap="none" dirty="0" smtClean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CPS</a:t>
            </a:r>
            <a:r>
              <a:rPr lang="fr-CH" sz="1700" b="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fr-CH" sz="1700" b="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: dès 2018, le sursis </a:t>
            </a:r>
            <a:r>
              <a:rPr lang="fr-CH" sz="17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pourra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fr-CH" sz="1700" b="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fr-CH" sz="1700" b="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   aussi </a:t>
            </a:r>
            <a:r>
              <a:rPr lang="fr-CH" sz="17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être accordé à un récidiviste </a:t>
            </a:r>
            <a:r>
              <a:rPr lang="fr-CH" sz="1700" b="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qui avait déjà été condamné à une </a:t>
            </a:r>
            <a:r>
              <a:rPr lang="fr-CH" sz="17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PPL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fr-CH" sz="170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fr-CH" sz="17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   de 6 mois </a:t>
            </a:r>
            <a:r>
              <a:rPr lang="fr-CH" sz="1700" b="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«tout rond» (ou inférieure ou </a:t>
            </a:r>
            <a:r>
              <a:rPr lang="fr-CH" sz="1700" u="sng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égale</a:t>
            </a:r>
            <a:r>
              <a:rPr lang="fr-CH" sz="1700" b="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à 6 mois, ce qui n’est pas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fr-CH" sz="1700" b="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fr-CH" sz="1700" b="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   possible jusqu’à fin 2017…)</a:t>
            </a:r>
            <a:endParaRPr lang="fr-CH" sz="1700" b="0" cap="none" dirty="0">
              <a:solidFill>
                <a:srgbClr val="003D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2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2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800"/>
              </a:spcAft>
              <a:buNone/>
            </a:pPr>
            <a:r>
              <a:rPr lang="fr-CH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endParaRPr lang="fr-CH" sz="20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2151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62144" cy="504056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it-IT" sz="1800" cap="none" dirty="0">
                <a:solidFill>
                  <a:schemeClr val="tx1"/>
                </a:solidFill>
              </a:rPr>
              <a:t>Conferenza sul nuovo diritto sanzionatorio</a:t>
            </a:r>
            <a:r>
              <a:rPr lang="fr-CH" sz="1800" b="0" cap="none" dirty="0">
                <a:solidFill>
                  <a:schemeClr val="tx1"/>
                </a:solidFill>
              </a:rPr>
              <a:t>  –  Lugano,  5.12.2017</a:t>
            </a:r>
            <a:r>
              <a:rPr lang="fr-CH" sz="1800" cap="none" dirty="0">
                <a:solidFill>
                  <a:srgbClr val="8F460F"/>
                </a:solidFill>
              </a:rPr>
              <a:t/>
            </a:r>
            <a:br>
              <a:rPr lang="fr-CH" sz="1800" cap="none" dirty="0">
                <a:solidFill>
                  <a:srgbClr val="8F460F"/>
                </a:solidFill>
              </a:rPr>
            </a:br>
            <a:endParaRPr lang="fr-CH" sz="1800" dirty="0">
              <a:solidFill>
                <a:srgbClr val="8F460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980728"/>
            <a:ext cx="7846764" cy="5472608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u="sng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u="sng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u="sng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H" sz="2400" u="sng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buNone/>
            </a:pPr>
            <a:endParaRPr lang="fr-CH" sz="3600" cap="none" dirty="0" smtClean="0">
              <a:solidFill>
                <a:srgbClr val="003D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buNone/>
            </a:pPr>
            <a:endParaRPr lang="fr-CH" sz="3600" cap="none" dirty="0" smtClean="0">
              <a:solidFill>
                <a:srgbClr val="003D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2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2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800"/>
              </a:spcAft>
              <a:buNone/>
            </a:pPr>
            <a:r>
              <a:rPr lang="fr-CH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endParaRPr lang="fr-CH" sz="20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99592" y="1052736"/>
            <a:ext cx="7632848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fr-CH" sz="2000" b="1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2000" b="1" dirty="0" smtClean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      </a:t>
            </a:r>
            <a:r>
              <a:rPr lang="fr-CH" sz="2400" b="1" u="sng" dirty="0" smtClean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Plan</a:t>
            </a:r>
          </a:p>
          <a:p>
            <a:pPr>
              <a:lnSpc>
                <a:spcPct val="150000"/>
              </a:lnSpc>
            </a:pPr>
            <a:endParaRPr lang="fr-CH" sz="1200" dirty="0">
              <a:latin typeface="+mj-lt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fr-CH" sz="2000" b="1" dirty="0" smtClean="0">
                <a:latin typeface="+mj-lt"/>
                <a:cs typeface="Times New Roman" panose="02020603050405020304" pitchFamily="18" charset="0"/>
              </a:rPr>
              <a:t>Introduction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fr-CH" sz="2000" b="1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L’accélération des révisions du droit des </a:t>
            </a:r>
            <a:r>
              <a:rPr lang="fr-CH" sz="2000" b="1" dirty="0" smtClean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sanctions</a:t>
            </a:r>
          </a:p>
          <a:p>
            <a:pPr marL="457200" indent="-457200">
              <a:spcAft>
                <a:spcPts val="1200"/>
              </a:spcAft>
              <a:buAutoNum type="arabicPeriod" startAt="3"/>
            </a:pPr>
            <a:r>
              <a:rPr lang="fr-CH" sz="2000" b="1" i="1" dirty="0">
                <a:latin typeface="+mj-lt"/>
                <a:cs typeface="Times New Roman" panose="02020603050405020304" pitchFamily="18" charset="0"/>
              </a:rPr>
              <a:t>Ratio </a:t>
            </a:r>
            <a:r>
              <a:rPr lang="fr-CH" sz="2000" b="1" i="1" dirty="0" err="1">
                <a:latin typeface="+mj-lt"/>
                <a:cs typeface="Times New Roman" panose="02020603050405020304" pitchFamily="18" charset="0"/>
              </a:rPr>
              <a:t>legis</a:t>
            </a:r>
            <a:r>
              <a:rPr lang="fr-CH" sz="20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2000" b="1" dirty="0">
                <a:latin typeface="+mj-lt"/>
                <a:cs typeface="Times New Roman" panose="02020603050405020304" pitchFamily="18" charset="0"/>
              </a:rPr>
              <a:t>de la révision 2015 du droit des sanctions : </a:t>
            </a:r>
            <a:r>
              <a:rPr lang="fr-CH" sz="2000" b="1" dirty="0" smtClean="0">
                <a:latin typeface="+mj-lt"/>
                <a:cs typeface="Times New Roman" panose="02020603050405020304" pitchFamily="18" charset="0"/>
              </a:rPr>
              <a:t>      ce </a:t>
            </a:r>
            <a:r>
              <a:rPr lang="fr-CH" sz="2000" b="1" dirty="0">
                <a:latin typeface="+mj-lt"/>
                <a:cs typeface="Times New Roman" panose="02020603050405020304" pitchFamily="18" charset="0"/>
              </a:rPr>
              <a:t>qui </a:t>
            </a:r>
            <a:r>
              <a:rPr lang="fr-CH" sz="2000" b="1" dirty="0" smtClean="0">
                <a:latin typeface="+mj-lt"/>
                <a:cs typeface="Times New Roman" panose="02020603050405020304" pitchFamily="18" charset="0"/>
              </a:rPr>
              <a:t>fâchait</a:t>
            </a:r>
          </a:p>
          <a:p>
            <a:pPr marL="457200" indent="-457200">
              <a:spcAft>
                <a:spcPts val="600"/>
              </a:spcAft>
              <a:buAutoNum type="arabicPeriod" startAt="3"/>
            </a:pPr>
            <a:r>
              <a:rPr lang="fr-CH" sz="2000" b="1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Les nouveautés de la réforme du droit des sanctions </a:t>
            </a:r>
            <a:r>
              <a:rPr lang="fr-CH" sz="2000" b="1" dirty="0" smtClean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      dès 2018</a:t>
            </a:r>
          </a:p>
          <a:p>
            <a:pPr marL="457200" indent="-457200">
              <a:lnSpc>
                <a:spcPct val="150000"/>
              </a:lnSpc>
              <a:buAutoNum type="arabicPeriod" startAt="3"/>
            </a:pPr>
            <a:r>
              <a:rPr lang="fr-CH" sz="2000" b="1" dirty="0">
                <a:latin typeface="+mj-lt"/>
                <a:cs typeface="Times New Roman" panose="02020603050405020304" pitchFamily="18" charset="0"/>
              </a:rPr>
              <a:t>Les effets (</a:t>
            </a:r>
            <a:r>
              <a:rPr lang="fr-CH" sz="2000" b="1" dirty="0" err="1">
                <a:latin typeface="+mj-lt"/>
                <a:cs typeface="Times New Roman" panose="02020603050405020304" pitchFamily="18" charset="0"/>
              </a:rPr>
              <a:t>im</a:t>
            </a:r>
            <a:r>
              <a:rPr lang="fr-CH" sz="2000" b="1" dirty="0">
                <a:latin typeface="+mj-lt"/>
                <a:cs typeface="Times New Roman" panose="02020603050405020304" pitchFamily="18" charset="0"/>
              </a:rPr>
              <a:t>)probables du nouveau droit des </a:t>
            </a:r>
            <a:r>
              <a:rPr lang="fr-CH" sz="2000" b="1" dirty="0" smtClean="0">
                <a:latin typeface="+mj-lt"/>
                <a:cs typeface="Times New Roman" panose="02020603050405020304" pitchFamily="18" charset="0"/>
              </a:rPr>
              <a:t>sanctions</a:t>
            </a:r>
          </a:p>
          <a:p>
            <a:pPr marL="457200" indent="-457200">
              <a:lnSpc>
                <a:spcPct val="150000"/>
              </a:lnSpc>
              <a:buAutoNum type="arabicPeriod" startAt="3"/>
            </a:pPr>
            <a:r>
              <a:rPr lang="fr-CH" sz="2000" b="1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Conclusion … avant une prochaine nouvelle </a:t>
            </a:r>
            <a:r>
              <a:rPr lang="fr-CH" sz="2000" b="1" dirty="0" smtClean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réforme ?</a:t>
            </a:r>
          </a:p>
        </p:txBody>
      </p:sp>
    </p:spTree>
    <p:extLst>
      <p:ext uri="{BB962C8B-B14F-4D97-AF65-F5344CB8AC3E}">
        <p14:creationId xmlns:p14="http://schemas.microsoft.com/office/powerpoint/2010/main" val="148757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62144" cy="432048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it-IT" sz="1800" cap="none" dirty="0">
                <a:solidFill>
                  <a:schemeClr val="tx1"/>
                </a:solidFill>
              </a:rPr>
              <a:t>Conferenza sul nuovo diritto sanzionatorio</a:t>
            </a:r>
            <a:r>
              <a:rPr lang="fr-CH" sz="1800" b="0" cap="none" dirty="0">
                <a:solidFill>
                  <a:schemeClr val="tx1"/>
                </a:solidFill>
              </a:rPr>
              <a:t>  –  Lugano,  5.12.2017</a:t>
            </a:r>
            <a:endParaRPr lang="fr-CH" sz="1800" dirty="0">
              <a:solidFill>
                <a:srgbClr val="8F460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980728"/>
            <a:ext cx="8064896" cy="5184576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800"/>
              </a:spcAft>
              <a:buNone/>
            </a:pPr>
            <a:r>
              <a:rPr lang="fr-CH" sz="2000" cap="none" dirty="0" smtClean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5.  </a:t>
            </a:r>
            <a:r>
              <a:rPr lang="fr-CH" sz="2000" cap="none" dirty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Les effets </a:t>
            </a:r>
            <a:r>
              <a:rPr lang="fr-CH" sz="2000" cap="none" dirty="0" smtClean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probables </a:t>
            </a:r>
            <a:r>
              <a:rPr lang="fr-CH" sz="2000" cap="none" dirty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du nouveau droit des sanctions</a:t>
            </a:r>
            <a:endParaRPr lang="fr-CH" sz="2000" cap="none" dirty="0" smtClean="0">
              <a:solidFill>
                <a:srgbClr val="003DB8"/>
              </a:solidFill>
              <a:latin typeface="+mn-lt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1800"/>
              </a:spcAft>
              <a:buNone/>
            </a:pPr>
            <a:r>
              <a:rPr lang="fr-CH" sz="180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2)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fr-CH" sz="1800" cap="none" dirty="0" smtClean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Impact </a:t>
            </a:r>
            <a:r>
              <a:rPr lang="fr-CH" sz="1800" b="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de </a:t>
            </a:r>
            <a:r>
              <a:rPr lang="fr-CH" sz="18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la </a:t>
            </a:r>
            <a:r>
              <a:rPr lang="fr-CH" sz="180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réforme</a:t>
            </a:r>
            <a:r>
              <a:rPr lang="fr-CH" sz="1800" b="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sur </a:t>
            </a:r>
            <a:r>
              <a:rPr lang="fr-CH" sz="1800" cap="none" dirty="0" smtClean="0">
                <a:solidFill>
                  <a:srgbClr val="003DB8"/>
                </a:solidFill>
                <a:cs typeface="Times New Roman" panose="02020603050405020304" pitchFamily="18" charset="0"/>
              </a:rPr>
              <a:t>l’exécution</a:t>
            </a:r>
            <a:r>
              <a:rPr lang="fr-CH" sz="18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des peines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CH" sz="17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Une</a:t>
            </a:r>
            <a:r>
              <a:rPr lang="fr-CH" sz="170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700" cap="none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augmentation</a:t>
            </a:r>
            <a:r>
              <a:rPr lang="fr-CH" sz="170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7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des</a:t>
            </a:r>
            <a:r>
              <a:rPr lang="fr-CH" sz="170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700" cap="none" dirty="0" smtClean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compétences</a:t>
            </a:r>
            <a:r>
              <a:rPr lang="fr-CH" sz="170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des autorités </a:t>
            </a:r>
            <a:r>
              <a:rPr lang="fr-CH" sz="17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(judiciaires et </a:t>
            </a:r>
            <a:r>
              <a:rPr lang="fr-CH" sz="1700" b="0" cap="none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adminis</a:t>
            </a:r>
            <a:r>
              <a:rPr lang="fr-CH" sz="17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fr-CH" sz="17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7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 </a:t>
            </a:r>
            <a:r>
              <a:rPr lang="fr-CH" sz="1700" b="0" cap="none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tratives</a:t>
            </a:r>
            <a:r>
              <a:rPr lang="fr-CH" sz="17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) </a:t>
            </a:r>
            <a:r>
              <a:rPr lang="fr-CH" sz="170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d’exécution</a:t>
            </a:r>
            <a:r>
              <a:rPr lang="fr-CH" sz="17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: il y a modification de l’équilibre entre pouvoir </a:t>
            </a:r>
            <a:r>
              <a:rPr lang="fr-CH" sz="17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de</a:t>
            </a:r>
          </a:p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r>
              <a:rPr lang="fr-CH" sz="17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7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 sanction (punir) et </a:t>
            </a:r>
            <a:r>
              <a:rPr lang="fr-CH" sz="17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pouvoir </a:t>
            </a:r>
            <a:r>
              <a:rPr lang="fr-CH" sz="17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d’exécution (appliquer la punition)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CH" sz="17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7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700" b="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Une</a:t>
            </a:r>
            <a:r>
              <a:rPr lang="fr-CH" sz="17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fr-CH" sz="1700" cap="none" dirty="0">
                <a:solidFill>
                  <a:srgbClr val="003DB8"/>
                </a:solidFill>
                <a:cs typeface="Times New Roman" panose="02020603050405020304" pitchFamily="18" charset="0"/>
              </a:rPr>
              <a:t>augmentation</a:t>
            </a:r>
            <a:r>
              <a:rPr lang="fr-CH" sz="170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fr-CH" sz="1700" b="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du</a:t>
            </a:r>
            <a:r>
              <a:rPr lang="fr-CH" sz="17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fr-CH" sz="1700" cap="none" dirty="0" smtClean="0">
                <a:solidFill>
                  <a:srgbClr val="003DB8"/>
                </a:solidFill>
                <a:cs typeface="Times New Roman" panose="02020603050405020304" pitchFamily="18" charset="0"/>
              </a:rPr>
              <a:t>risque </a:t>
            </a:r>
            <a:r>
              <a:rPr lang="fr-CH" sz="1700" b="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que les condamnés à une </a:t>
            </a:r>
            <a:r>
              <a:rPr lang="fr-CH" sz="1700" cap="none" dirty="0">
                <a:solidFill>
                  <a:srgbClr val="003DB8"/>
                </a:solidFill>
                <a:cs typeface="Times New Roman" panose="02020603050405020304" pitchFamily="18" charset="0"/>
              </a:rPr>
              <a:t>peine </a:t>
            </a:r>
            <a:r>
              <a:rPr lang="fr-CH" sz="1700" cap="none" dirty="0" smtClean="0">
                <a:solidFill>
                  <a:srgbClr val="003DB8"/>
                </a:solidFill>
                <a:cs typeface="Times New Roman" panose="02020603050405020304" pitchFamily="18" charset="0"/>
              </a:rPr>
              <a:t>pécuniaire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fr-CH" sz="1700" cap="none" dirty="0">
                <a:solidFill>
                  <a:srgbClr val="003DB8"/>
                </a:solidFill>
                <a:cs typeface="Times New Roman" panose="02020603050405020304" pitchFamily="18" charset="0"/>
              </a:rPr>
              <a:t> </a:t>
            </a:r>
            <a:r>
              <a:rPr lang="fr-CH" sz="1700" cap="none" dirty="0" smtClean="0">
                <a:solidFill>
                  <a:srgbClr val="003DB8"/>
                </a:solidFill>
                <a:cs typeface="Times New Roman" panose="02020603050405020304" pitchFamily="18" charset="0"/>
              </a:rPr>
              <a:t>       sans </a:t>
            </a:r>
            <a:r>
              <a:rPr lang="fr-CH" sz="1700" cap="none" dirty="0">
                <a:solidFill>
                  <a:srgbClr val="003DB8"/>
                </a:solidFill>
                <a:cs typeface="Times New Roman" panose="02020603050405020304" pitchFamily="18" charset="0"/>
              </a:rPr>
              <a:t>sursis </a:t>
            </a:r>
            <a:r>
              <a:rPr lang="fr-CH" sz="1700" b="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soient </a:t>
            </a:r>
            <a:r>
              <a:rPr lang="fr-CH" sz="170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directement envoyés en </a:t>
            </a:r>
            <a:r>
              <a:rPr lang="fr-CH" sz="17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prison </a:t>
            </a:r>
            <a:r>
              <a:rPr lang="fr-CH" sz="1700" b="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en cas de </a:t>
            </a:r>
            <a:r>
              <a:rPr lang="fr-CH" sz="17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non-paiement</a:t>
            </a:r>
            <a:endParaRPr lang="fr-CH" sz="1700" b="0" cap="none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fr-CH" sz="1700" b="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fr-CH" sz="1700" b="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    </a:t>
            </a:r>
            <a:r>
              <a:rPr lang="fr-CH" sz="1700" u="sng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sans</a:t>
            </a:r>
            <a:r>
              <a:rPr lang="fr-CH" sz="1700" b="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faute de leur part  </a:t>
            </a:r>
            <a:r>
              <a:rPr lang="fr-CH" sz="1700" b="0" cap="none" dirty="0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 c’est le </a:t>
            </a:r>
            <a:r>
              <a:rPr lang="fr-CH" sz="1700" cap="none" dirty="0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problème</a:t>
            </a:r>
            <a:r>
              <a:rPr lang="fr-CH" sz="1700" b="0" cap="none" dirty="0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de la «</a:t>
            </a:r>
            <a:r>
              <a:rPr lang="fr-CH" sz="1700" i="1" cap="none" dirty="0" smtClean="0">
                <a:solidFill>
                  <a:srgbClr val="003DB8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conversion aveugle</a:t>
            </a:r>
            <a:r>
              <a:rPr lang="fr-CH" sz="1700" b="0" cap="none" dirty="0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»,</a:t>
            </a:r>
          </a:p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r>
              <a:rPr lang="fr-CH" sz="17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       dû à </a:t>
            </a:r>
            <a:r>
              <a:rPr lang="fr-CH" sz="17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la </a:t>
            </a:r>
            <a:r>
              <a:rPr lang="fr-CH" sz="170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suppression </a:t>
            </a:r>
            <a:r>
              <a:rPr lang="fr-CH" sz="170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de l’art</a:t>
            </a:r>
            <a:r>
              <a:rPr lang="fr-CH" sz="17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fr-CH" sz="1700" cap="none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36 al. 3 </a:t>
            </a:r>
            <a:r>
              <a:rPr lang="fr-CH" sz="1700" cap="none" dirty="0" smtClean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CPS</a:t>
            </a:r>
            <a:r>
              <a:rPr lang="fr-CH" sz="170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…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CH" sz="170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fr-CH" sz="170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… </a:t>
            </a:r>
            <a:r>
              <a:rPr lang="fr-CH" sz="17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alors que </a:t>
            </a:r>
            <a:r>
              <a:rPr lang="fr-CH" sz="170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l’art.</a:t>
            </a:r>
            <a:r>
              <a:rPr lang="fr-CH" sz="17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CH" sz="1700" cap="none" dirty="0" smtClean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106 al. 5 CPS </a:t>
            </a:r>
            <a:r>
              <a:rPr lang="fr-CH" sz="17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n’a pas été modifié et </a:t>
            </a:r>
            <a:r>
              <a:rPr lang="fr-CH" sz="170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continuera de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fr-CH" sz="170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CH" sz="170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      renvoyer </a:t>
            </a:r>
            <a:r>
              <a:rPr lang="fr-CH" sz="17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à </a:t>
            </a:r>
            <a:r>
              <a:rPr lang="fr-CH" sz="1700" cap="none" dirty="0" smtClean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36 al. 3 CPS </a:t>
            </a:r>
            <a:r>
              <a:rPr lang="fr-CH" sz="17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en cas de </a:t>
            </a:r>
            <a:r>
              <a:rPr lang="fr-CH" sz="17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non-paiement </a:t>
            </a:r>
            <a:r>
              <a:rPr lang="fr-CH" sz="1700" u="sng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sans</a:t>
            </a:r>
            <a:r>
              <a:rPr lang="fr-CH" sz="1700" b="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faute d’une </a:t>
            </a:r>
            <a:r>
              <a:rPr lang="fr-CH" sz="17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amende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fr-CH" sz="17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CH" sz="17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      (contraventions</a:t>
            </a:r>
            <a:r>
              <a:rPr lang="fr-CH" sz="17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) = </a:t>
            </a:r>
            <a:r>
              <a:rPr lang="fr-CH" sz="17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«</a:t>
            </a:r>
            <a:r>
              <a:rPr lang="fr-CH" sz="1700" i="1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bug </a:t>
            </a:r>
            <a:r>
              <a:rPr lang="fr-CH" sz="1700" i="1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législatif</a:t>
            </a:r>
            <a:r>
              <a:rPr lang="fr-CH" sz="17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» </a:t>
            </a:r>
            <a:r>
              <a:rPr lang="fr-CH" sz="170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endParaRPr lang="fr-CH" sz="1700" cap="none" dirty="0" smtClean="0">
              <a:solidFill>
                <a:srgbClr val="003DB8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endParaRPr lang="fr-CH" sz="1700" cap="none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fr-CH" sz="170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2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2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800"/>
              </a:spcAft>
              <a:buNone/>
            </a:pPr>
            <a:r>
              <a:rPr lang="fr-CH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endParaRPr lang="fr-CH" sz="20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791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62144" cy="432048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it-IT" sz="1800" cap="none" dirty="0">
                <a:solidFill>
                  <a:schemeClr val="tx1"/>
                </a:solidFill>
              </a:rPr>
              <a:t>Conferenza sul nuovo diritto sanzionatorio</a:t>
            </a:r>
            <a:r>
              <a:rPr lang="fr-CH" sz="1800" b="0" cap="none" dirty="0">
                <a:solidFill>
                  <a:schemeClr val="tx1"/>
                </a:solidFill>
              </a:rPr>
              <a:t>  –  Lugano,  5.12.2017</a:t>
            </a:r>
            <a:endParaRPr lang="fr-CH" sz="1800" dirty="0">
              <a:solidFill>
                <a:srgbClr val="8F460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980728"/>
            <a:ext cx="8064896" cy="5184576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800"/>
              </a:spcAft>
              <a:buNone/>
            </a:pPr>
            <a:r>
              <a:rPr lang="fr-CH" sz="2000" cap="none" dirty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6. </a:t>
            </a:r>
            <a:r>
              <a:rPr lang="fr-CH" sz="2000" cap="none" dirty="0" smtClean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 Conclusion </a:t>
            </a:r>
            <a:r>
              <a:rPr lang="fr-CH" sz="2000" cap="none" dirty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… avant une prochaine nouvelle réforme </a:t>
            </a:r>
            <a:r>
              <a:rPr lang="fr-CH" sz="2000" cap="none" dirty="0" smtClean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fr-CH" sz="1800" b="0" cap="none" dirty="0" smtClean="0">
                <a:solidFill>
                  <a:schemeClr val="tx1"/>
                </a:solidFill>
              </a:rPr>
              <a:t>     «</a:t>
            </a:r>
            <a:r>
              <a:rPr lang="fr-CH" sz="1800" b="0" i="1" cap="none" dirty="0" smtClean="0">
                <a:solidFill>
                  <a:schemeClr val="tx1"/>
                </a:solidFill>
              </a:rPr>
              <a:t>…</a:t>
            </a:r>
            <a:r>
              <a:rPr lang="fr-CH" sz="1800" i="1" cap="none" dirty="0" smtClean="0">
                <a:solidFill>
                  <a:schemeClr val="tx1"/>
                </a:solidFill>
              </a:rPr>
              <a:t> </a:t>
            </a:r>
            <a:r>
              <a:rPr lang="fr-CH" sz="1800" i="1" cap="none" dirty="0">
                <a:solidFill>
                  <a:schemeClr val="tx1"/>
                </a:solidFill>
              </a:rPr>
              <a:t>à l’horreur, certains voudraient répondre par </a:t>
            </a:r>
            <a:r>
              <a:rPr lang="fr-CH" sz="1800" i="1" cap="none" dirty="0" smtClean="0">
                <a:solidFill>
                  <a:schemeClr val="tx1"/>
                </a:solidFill>
              </a:rPr>
              <a:t>l’horreur,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fr-CH" sz="1800" i="1" cap="none" dirty="0" smtClean="0">
                <a:solidFill>
                  <a:schemeClr val="tx1"/>
                </a:solidFill>
              </a:rPr>
              <a:t>       à </a:t>
            </a:r>
            <a:r>
              <a:rPr lang="fr-CH" sz="1800" i="1" cap="none" dirty="0">
                <a:solidFill>
                  <a:schemeClr val="tx1"/>
                </a:solidFill>
              </a:rPr>
              <a:t>la perversité par la </a:t>
            </a:r>
            <a:r>
              <a:rPr lang="fr-CH" sz="1800" i="1" cap="none" dirty="0" smtClean="0">
                <a:solidFill>
                  <a:schemeClr val="tx1"/>
                </a:solidFill>
              </a:rPr>
              <a:t>perversité</a:t>
            </a:r>
            <a:r>
              <a:rPr lang="fr-CH" sz="1800" i="1" cap="none" dirty="0">
                <a:solidFill>
                  <a:schemeClr val="tx1"/>
                </a:solidFill>
              </a:rPr>
              <a:t>, à la douleur ou la </a:t>
            </a:r>
            <a:r>
              <a:rPr lang="fr-CH" sz="1800" i="1" cap="none" dirty="0" smtClean="0">
                <a:solidFill>
                  <a:schemeClr val="tx1"/>
                </a:solidFill>
              </a:rPr>
              <a:t>bêtise</a:t>
            </a:r>
          </a:p>
          <a:p>
            <a:pPr algn="just">
              <a:lnSpc>
                <a:spcPct val="100000"/>
              </a:lnSpc>
              <a:spcAft>
                <a:spcPts val="900"/>
              </a:spcAft>
              <a:buNone/>
            </a:pPr>
            <a:r>
              <a:rPr lang="fr-CH" sz="1800" i="1" cap="none" dirty="0" smtClean="0">
                <a:solidFill>
                  <a:schemeClr val="tx1"/>
                </a:solidFill>
              </a:rPr>
              <a:t>       par </a:t>
            </a:r>
            <a:r>
              <a:rPr lang="fr-CH" sz="1800" i="1" cap="none" dirty="0">
                <a:solidFill>
                  <a:schemeClr val="tx1"/>
                </a:solidFill>
              </a:rPr>
              <a:t>la douleur ou la </a:t>
            </a:r>
            <a:r>
              <a:rPr lang="fr-CH" sz="1800" i="1" cap="none" dirty="0" smtClean="0">
                <a:solidFill>
                  <a:schemeClr val="tx1"/>
                </a:solidFill>
              </a:rPr>
              <a:t>bêtise </a:t>
            </a:r>
            <a:r>
              <a:rPr lang="fr-CH" sz="1800" b="0" i="1" cap="none" dirty="0" smtClean="0">
                <a:solidFill>
                  <a:schemeClr val="tx1"/>
                </a:solidFill>
              </a:rPr>
              <a:t>...</a:t>
            </a:r>
            <a:r>
              <a:rPr lang="fr-CH" sz="1800" b="0" cap="none" dirty="0" smtClean="0">
                <a:solidFill>
                  <a:schemeClr val="tx1"/>
                </a:solidFill>
              </a:rPr>
              <a:t>»  </a:t>
            </a:r>
          </a:p>
          <a:p>
            <a:pPr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fr-CH" sz="17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 </a:t>
            </a:r>
            <a:r>
              <a:rPr lang="fr-CH" sz="17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                           </a:t>
            </a:r>
            <a:r>
              <a:rPr lang="fr-CH" sz="17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Nicolas FRIZE  (</a:t>
            </a:r>
            <a:r>
              <a:rPr lang="fr-CH" sz="1700" i="1" cap="none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Le sens de la peine</a:t>
            </a:r>
            <a:r>
              <a:rPr lang="fr-CH" sz="17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2004)</a:t>
            </a:r>
            <a:endParaRPr lang="fr-CH" sz="1700" b="0" cap="none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fr-CH" sz="17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</a:t>
            </a:r>
            <a:r>
              <a:rPr lang="fr-CH" sz="17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Malgré </a:t>
            </a:r>
            <a:r>
              <a:rPr lang="fr-CH" sz="17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la </a:t>
            </a:r>
            <a:r>
              <a:rPr lang="fr-CH" sz="1700" cap="none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baisse </a:t>
            </a:r>
            <a:r>
              <a:rPr lang="fr-CH" sz="1700" cap="none" dirty="0" smtClean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régulière des </a:t>
            </a:r>
            <a:r>
              <a:rPr lang="fr-CH" sz="1700" cap="none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taux de </a:t>
            </a:r>
            <a:r>
              <a:rPr lang="fr-CH" sz="1700" cap="none" dirty="0" smtClean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récidive </a:t>
            </a:r>
            <a:r>
              <a:rPr lang="fr-CH" sz="1700" b="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depuis 2007, la </a:t>
            </a:r>
            <a:r>
              <a:rPr lang="fr-CH" sz="1700" b="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Suisse</a:t>
            </a:r>
          </a:p>
          <a:p>
            <a:pPr algn="just">
              <a:lnSpc>
                <a:spcPct val="100000"/>
              </a:lnSpc>
              <a:spcAft>
                <a:spcPts val="1800"/>
              </a:spcAft>
              <a:buNone/>
            </a:pPr>
            <a:r>
              <a:rPr lang="fr-CH" sz="1700" b="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   est clairement </a:t>
            </a:r>
            <a:r>
              <a:rPr lang="fr-CH" sz="170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entrée</a:t>
            </a:r>
            <a:r>
              <a:rPr lang="fr-CH" sz="1700" b="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 dans </a:t>
            </a:r>
            <a:r>
              <a:rPr lang="fr-CH" sz="1700" cap="none" dirty="0">
                <a:solidFill>
                  <a:srgbClr val="FF0000"/>
                </a:solidFill>
                <a:cs typeface="Times New Roman" panose="02020603050405020304" pitchFamily="18" charset="0"/>
              </a:rPr>
              <a:t>l’ère </a:t>
            </a:r>
            <a:r>
              <a:rPr lang="fr-CH" sz="1700" cap="none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sécuritaire </a:t>
            </a:r>
            <a:r>
              <a:rPr lang="fr-CH" sz="1700" b="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fr-CH" sz="1700" b="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fr-CH" sz="1700" b="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 </a:t>
            </a:r>
            <a:r>
              <a:rPr lang="fr-CH" sz="1700" cap="none" dirty="0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 </a:t>
            </a:r>
            <a:r>
              <a:rPr lang="fr-CH" sz="1700" b="0" cap="none" dirty="0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de ce fait</a:t>
            </a:r>
            <a:r>
              <a:rPr lang="fr-CH" sz="1700" b="0" cap="none" dirty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, la nouvelle révision du droit des sanctions </a:t>
            </a:r>
            <a:r>
              <a:rPr lang="fr-CH" sz="1700" b="0" cap="none" dirty="0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pénales aura</a:t>
            </a:r>
          </a:p>
          <a:p>
            <a:pPr algn="just">
              <a:lnSpc>
                <a:spcPct val="100000"/>
              </a:lnSpc>
              <a:spcAft>
                <a:spcPts val="1800"/>
              </a:spcAft>
              <a:buNone/>
            </a:pPr>
            <a:r>
              <a:rPr lang="fr-CH" sz="1700" b="0" cap="none" dirty="0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          assurément des </a:t>
            </a:r>
            <a:r>
              <a:rPr lang="fr-CH" sz="1700" cap="none" dirty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effets </a:t>
            </a:r>
            <a:r>
              <a:rPr lang="fr-CH" sz="1700" cap="none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improbables</a:t>
            </a:r>
            <a:r>
              <a:rPr lang="fr-CH" sz="1700" b="0" cap="none" dirty="0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: de nouvelles critiques vont </a:t>
            </a:r>
            <a:r>
              <a:rPr lang="fr-CH" sz="1700" b="0" cap="none" dirty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surgir </a:t>
            </a:r>
            <a:r>
              <a:rPr lang="fr-CH" sz="1700" b="0" cap="none" dirty="0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fr-CH" sz="1700" b="0" cap="none" dirty="0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fr-CH" sz="1700" cap="none" dirty="0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CH" sz="1700" b="0" cap="none" dirty="0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fr-CH" sz="1700" b="0" cap="none" dirty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La «</a:t>
            </a:r>
            <a:r>
              <a:rPr lang="fr-CH" sz="1700" i="1" cap="none" dirty="0" err="1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révisionnite</a:t>
            </a:r>
            <a:r>
              <a:rPr lang="fr-CH" sz="1700" b="0" cap="none" dirty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» </a:t>
            </a:r>
            <a:r>
              <a:rPr lang="fr-CH" sz="1700" b="0" cap="none" dirty="0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du droit des sanctions ne </a:t>
            </a:r>
            <a:r>
              <a:rPr lang="fr-CH" sz="1700" b="0" cap="none" dirty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s’arrêtera certainement pas </a:t>
            </a:r>
            <a:r>
              <a:rPr lang="fr-CH" sz="1700" b="0" cap="none" dirty="0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là,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fr-CH" sz="1700" b="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        alors </a:t>
            </a:r>
            <a:r>
              <a:rPr lang="fr-CH" sz="170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qu’il faut maintenant </a:t>
            </a:r>
            <a:r>
              <a:rPr lang="fr-CH" sz="1700" cap="none" dirty="0">
                <a:solidFill>
                  <a:srgbClr val="003DB8"/>
                </a:solidFill>
                <a:cs typeface="Times New Roman" panose="02020603050405020304" pitchFamily="18" charset="0"/>
              </a:rPr>
              <a:t>plus de stabilité </a:t>
            </a:r>
            <a:r>
              <a:rPr lang="fr-CH" sz="17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et de </a:t>
            </a:r>
            <a:r>
              <a:rPr lang="fr-CH" sz="1700" cap="none" dirty="0" smtClean="0">
                <a:solidFill>
                  <a:srgbClr val="003DB8"/>
                </a:solidFill>
                <a:cs typeface="Times New Roman" panose="02020603050405020304" pitchFamily="18" charset="0"/>
              </a:rPr>
              <a:t>sécurité juridique</a:t>
            </a:r>
          </a:p>
          <a:p>
            <a:pPr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fr-CH" sz="1700" b="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        du </a:t>
            </a:r>
            <a:r>
              <a:rPr lang="fr-CH" sz="1700" b="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droit des </a:t>
            </a:r>
            <a:r>
              <a:rPr lang="fr-CH" sz="1700" b="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sanctions pénales !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endParaRPr lang="fr-CH" sz="1700" b="0" cap="none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endParaRPr lang="fr-CH" sz="1700" cap="none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fr-CH" sz="170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2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2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800"/>
              </a:spcAft>
              <a:buNone/>
            </a:pPr>
            <a:r>
              <a:rPr lang="fr-CH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endParaRPr lang="fr-CH" sz="20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1762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1"/>
            <a:ext cx="8462144" cy="448749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it-IT" sz="1800" cap="none" dirty="0">
                <a:solidFill>
                  <a:schemeClr val="tx1"/>
                </a:solidFill>
              </a:rPr>
              <a:t>Conferenza sul nuovo diritto sanzionatorio</a:t>
            </a:r>
            <a:r>
              <a:rPr lang="fr-CH" sz="1800" b="0" cap="none" dirty="0">
                <a:solidFill>
                  <a:schemeClr val="tx1"/>
                </a:solidFill>
              </a:rPr>
              <a:t>  –  Lugano,  5.12.2017</a:t>
            </a:r>
            <a:endParaRPr lang="fr-CH" sz="1800" dirty="0">
              <a:solidFill>
                <a:srgbClr val="8F460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980728"/>
            <a:ext cx="7846764" cy="5472608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u="sng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u="sng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u="sng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u="sng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u="sng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u="sng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u="sng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>
              <a:lnSpc>
                <a:spcPct val="100000"/>
              </a:lnSpc>
              <a:spcAft>
                <a:spcPts val="0"/>
              </a:spcAft>
              <a:buNone/>
            </a:pPr>
            <a:r>
              <a:rPr lang="it-CH" sz="3600" cap="none" dirty="0" smtClean="0">
                <a:solidFill>
                  <a:srgbClr val="003D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Grazie mille</a:t>
            </a:r>
          </a:p>
          <a:p>
            <a:pPr algn="ctr">
              <a:lnSpc>
                <a:spcPct val="100000"/>
              </a:lnSpc>
              <a:spcAft>
                <a:spcPts val="0"/>
              </a:spcAft>
              <a:buNone/>
            </a:pPr>
            <a:endParaRPr lang="it-CH" sz="3600" cap="none" dirty="0" smtClean="0">
              <a:solidFill>
                <a:srgbClr val="003D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Aft>
                <a:spcPts val="0"/>
              </a:spcAft>
              <a:buNone/>
            </a:pPr>
            <a:r>
              <a:rPr lang="it-CH" sz="3600" cap="none" dirty="0" smtClean="0">
                <a:solidFill>
                  <a:srgbClr val="003D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la vostra attenzione </a:t>
            </a:r>
            <a:r>
              <a:rPr lang="fr-CH" sz="3600" cap="none" dirty="0" smtClean="0">
                <a:solidFill>
                  <a:srgbClr val="003D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2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2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800"/>
              </a:spcAft>
              <a:buNone/>
            </a:pPr>
            <a:r>
              <a:rPr lang="fr-CH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endParaRPr lang="fr-CH" sz="20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96753"/>
            <a:ext cx="4824536" cy="310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34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62144" cy="432048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it-IT" sz="1800" cap="none" dirty="0">
                <a:solidFill>
                  <a:schemeClr val="tx1"/>
                </a:solidFill>
              </a:rPr>
              <a:t>Conferenza sul nuovo diritto sanzionatorio</a:t>
            </a:r>
            <a:r>
              <a:rPr lang="fr-CH" sz="1800" b="0" cap="none" dirty="0">
                <a:solidFill>
                  <a:schemeClr val="tx1"/>
                </a:solidFill>
              </a:rPr>
              <a:t>  –  Lugano,  5.12.2017</a:t>
            </a:r>
            <a:endParaRPr lang="fr-CH" sz="1800" dirty="0">
              <a:solidFill>
                <a:srgbClr val="8F460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980728"/>
            <a:ext cx="7846764" cy="5184576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fr-CH" sz="2000" cap="none" dirty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1</a:t>
            </a:r>
            <a:r>
              <a:rPr lang="fr-CH" sz="2000" cap="none" dirty="0" smtClean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.    Introduction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fr-CH" sz="2000" b="0" cap="none" dirty="0" smtClean="0">
                <a:solidFill>
                  <a:schemeClr val="tx1"/>
                </a:solidFill>
              </a:rPr>
              <a:t>«</a:t>
            </a:r>
            <a:r>
              <a:rPr lang="fr-CH" sz="2000" i="1" cap="none" dirty="0">
                <a:solidFill>
                  <a:schemeClr val="tx1"/>
                </a:solidFill>
              </a:rPr>
              <a:t>La difficulté n’est pas de comprendre les idées nouvelles,</a:t>
            </a:r>
          </a:p>
          <a:p>
            <a:pPr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fr-CH" sz="2000" i="1" cap="none" dirty="0" smtClean="0">
                <a:solidFill>
                  <a:srgbClr val="003DB8"/>
                </a:solidFill>
              </a:rPr>
              <a:t>mais </a:t>
            </a:r>
            <a:r>
              <a:rPr lang="fr-CH" sz="2000" i="1" cap="none" dirty="0">
                <a:solidFill>
                  <a:srgbClr val="003DB8"/>
                </a:solidFill>
              </a:rPr>
              <a:t>d’échapper aux idées anciennes</a:t>
            </a:r>
            <a:r>
              <a:rPr lang="fr-CH" sz="2000" b="0" cap="none" dirty="0">
                <a:solidFill>
                  <a:schemeClr val="tx1"/>
                </a:solidFill>
              </a:rPr>
              <a:t>…»   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fr-CH" sz="2000" b="0" cap="none" dirty="0">
                <a:solidFill>
                  <a:schemeClr val="tx1"/>
                </a:solidFill>
              </a:rPr>
              <a:t> </a:t>
            </a:r>
            <a:r>
              <a:rPr lang="fr-CH" sz="2000" b="0" cap="none" dirty="0" smtClean="0">
                <a:solidFill>
                  <a:schemeClr val="tx1"/>
                </a:solidFill>
              </a:rPr>
              <a:t>		           John </a:t>
            </a:r>
            <a:r>
              <a:rPr lang="fr-CH" sz="2000" b="0" cap="none" dirty="0">
                <a:solidFill>
                  <a:schemeClr val="tx1"/>
                </a:solidFill>
              </a:rPr>
              <a:t>M. KEYNES  (1936</a:t>
            </a:r>
            <a:r>
              <a:rPr lang="fr-CH" sz="2000" b="0" cap="none" dirty="0" smtClean="0">
                <a:solidFill>
                  <a:schemeClr val="tx1"/>
                </a:solidFill>
              </a:rPr>
              <a:t>)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endParaRPr lang="fr-CH" sz="1800" b="0" cap="none" dirty="0" smtClean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fr-CH" sz="1800" b="0" cap="none" dirty="0" smtClean="0">
                <a:solidFill>
                  <a:schemeClr val="tx1"/>
                </a:solidFill>
              </a:rPr>
              <a:t>Nos habitudes de penser, nos cadres de référence routiniers </a:t>
            </a:r>
          </a:p>
          <a:p>
            <a:pPr algn="ctr">
              <a:lnSpc>
                <a:spcPct val="100000"/>
              </a:lnSpc>
              <a:spcAft>
                <a:spcPts val="1800"/>
              </a:spcAft>
              <a:buNone/>
            </a:pPr>
            <a:r>
              <a:rPr lang="fr-CH" sz="1800" b="0" cap="none" dirty="0">
                <a:solidFill>
                  <a:schemeClr val="tx1"/>
                </a:solidFill>
              </a:rPr>
              <a:t>s</a:t>
            </a:r>
            <a:r>
              <a:rPr lang="fr-CH" sz="1800" b="0" cap="none" dirty="0" smtClean="0">
                <a:solidFill>
                  <a:schemeClr val="tx1"/>
                </a:solidFill>
              </a:rPr>
              <a:t>clérosent (voire nécrosent) notre aptitude à nous adapter aux changements</a:t>
            </a:r>
          </a:p>
          <a:p>
            <a:pPr marL="285750" indent="-285750" algn="ct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H" sz="1800" b="0" cap="none" dirty="0" smtClean="0">
                <a:solidFill>
                  <a:schemeClr val="tx1"/>
                </a:solidFill>
                <a:sym typeface="Wingdings" panose="05000000000000000000" pitchFamily="2" charset="2"/>
              </a:rPr>
              <a:t> Howard ZEHR (1990), </a:t>
            </a:r>
            <a:r>
              <a:rPr lang="fr-CH" sz="2000" i="1" cap="none" dirty="0" err="1" smtClean="0">
                <a:solidFill>
                  <a:srgbClr val="003DB8"/>
                </a:solidFill>
                <a:sym typeface="Wingdings" panose="05000000000000000000" pitchFamily="2" charset="2"/>
              </a:rPr>
              <a:t>Changing</a:t>
            </a:r>
            <a:r>
              <a:rPr lang="fr-CH" sz="2000" i="1" cap="none" dirty="0" smtClean="0">
                <a:solidFill>
                  <a:srgbClr val="003DB8"/>
                </a:solidFill>
                <a:sym typeface="Wingdings" panose="05000000000000000000" pitchFamily="2" charset="2"/>
              </a:rPr>
              <a:t> </a:t>
            </a:r>
            <a:r>
              <a:rPr lang="fr-CH" sz="2000" i="1" cap="none" dirty="0" err="1" smtClean="0">
                <a:solidFill>
                  <a:srgbClr val="003DB8"/>
                </a:solidFill>
                <a:sym typeface="Wingdings" panose="05000000000000000000" pitchFamily="2" charset="2"/>
              </a:rPr>
              <a:t>Lenses</a:t>
            </a:r>
            <a:endParaRPr lang="fr-CH" sz="2000" b="0" cap="none" dirty="0" smtClean="0">
              <a:solidFill>
                <a:srgbClr val="003DB8"/>
              </a:solidFill>
              <a:sym typeface="Wingdings" panose="05000000000000000000" pitchFamily="2" charset="2"/>
            </a:endParaRPr>
          </a:p>
          <a:p>
            <a:pPr marL="285750" indent="-285750" algn="ct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H" sz="1800" b="0" cap="none" dirty="0" smtClean="0">
                <a:solidFill>
                  <a:schemeClr val="tx1"/>
                </a:solidFill>
                <a:sym typeface="Wingdings" panose="05000000000000000000" pitchFamily="2" charset="2"/>
              </a:rPr>
              <a:t> Nous devons </a:t>
            </a:r>
            <a:r>
              <a:rPr lang="fr-CH" sz="1800" cap="none" dirty="0" smtClean="0">
                <a:solidFill>
                  <a:schemeClr val="tx1"/>
                </a:solidFill>
                <a:sym typeface="Wingdings" panose="05000000000000000000" pitchFamily="2" charset="2"/>
              </a:rPr>
              <a:t>changer notre regard</a:t>
            </a:r>
            <a:r>
              <a:rPr lang="fr-CH" sz="1800" b="0" cap="none" dirty="0" smtClean="0">
                <a:solidFill>
                  <a:schemeClr val="tx1"/>
                </a:solidFill>
                <a:sym typeface="Wingdings" panose="05000000000000000000" pitchFamily="2" charset="2"/>
              </a:rPr>
              <a:t>, notre perspective sur le monde … </a:t>
            </a:r>
          </a:p>
          <a:p>
            <a:pPr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fr-CH" sz="1800" b="0" cap="none" dirty="0" smtClean="0">
                <a:solidFill>
                  <a:schemeClr val="tx1"/>
                </a:solidFill>
                <a:sym typeface="Wingdings" panose="05000000000000000000" pitchFamily="2" charset="2"/>
              </a:rPr>
              <a:t>… </a:t>
            </a:r>
            <a:r>
              <a:rPr lang="fr-CH" sz="1800" cap="none" dirty="0" smtClean="0">
                <a:solidFill>
                  <a:schemeClr val="tx1"/>
                </a:solidFill>
                <a:sym typeface="Wingdings" panose="05000000000000000000" pitchFamily="2" charset="2"/>
              </a:rPr>
              <a:t>y compris </a:t>
            </a:r>
            <a:r>
              <a:rPr lang="fr-CH" sz="1800" b="0" cap="none" dirty="0" smtClean="0">
                <a:solidFill>
                  <a:schemeClr val="tx1"/>
                </a:solidFill>
                <a:sym typeface="Wingdings" panose="05000000000000000000" pitchFamily="2" charset="2"/>
              </a:rPr>
              <a:t>en matière de </a:t>
            </a:r>
            <a:r>
              <a:rPr lang="fr-CH" sz="1800" cap="none" dirty="0" smtClean="0">
                <a:solidFill>
                  <a:srgbClr val="003DB8"/>
                </a:solidFill>
                <a:sym typeface="Wingdings" panose="05000000000000000000" pitchFamily="2" charset="2"/>
              </a:rPr>
              <a:t>politique pénale </a:t>
            </a:r>
            <a:r>
              <a:rPr lang="fr-CH" sz="1800" b="0" cap="none" dirty="0" smtClean="0">
                <a:solidFill>
                  <a:schemeClr val="tx1"/>
                </a:solidFill>
                <a:sym typeface="Wingdings" panose="05000000000000000000" pitchFamily="2" charset="2"/>
              </a:rPr>
              <a:t>!</a:t>
            </a:r>
            <a:endParaRPr lang="fr-CH" sz="1800" cap="none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buNone/>
            </a:pPr>
            <a:endParaRPr lang="fr-CH" sz="2400" i="1" cap="none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u="sng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2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2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800"/>
              </a:spcAft>
              <a:buNone/>
            </a:pPr>
            <a:r>
              <a:rPr lang="fr-CH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endParaRPr lang="fr-CH" sz="20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660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62144" cy="432048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it-IT" sz="1800" cap="none" dirty="0">
                <a:solidFill>
                  <a:schemeClr val="tx1"/>
                </a:solidFill>
              </a:rPr>
              <a:t>Conferenza sul nuovo diritto sanzionatorio</a:t>
            </a:r>
            <a:r>
              <a:rPr lang="fr-CH" sz="1800" b="0" cap="none" dirty="0">
                <a:solidFill>
                  <a:schemeClr val="tx1"/>
                </a:solidFill>
              </a:rPr>
              <a:t>  –  Lugano,  5.12.2017</a:t>
            </a:r>
            <a:endParaRPr lang="fr-CH" sz="1800" dirty="0">
              <a:solidFill>
                <a:srgbClr val="8F460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980728"/>
            <a:ext cx="8064896" cy="5184576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fr-CH" sz="2000" cap="none" dirty="0" smtClean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fr-CH" sz="2000" cap="none" dirty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.  </a:t>
            </a:r>
            <a:r>
              <a:rPr lang="fr-CH" sz="2000" cap="none" dirty="0" smtClean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L’accélération </a:t>
            </a:r>
            <a:r>
              <a:rPr lang="fr-CH" sz="2000" cap="none" dirty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des révisions du droit des </a:t>
            </a:r>
            <a:r>
              <a:rPr lang="fr-CH" sz="2000" cap="none" dirty="0" smtClean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sanctions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None/>
            </a:pP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</a:t>
            </a:r>
            <a:r>
              <a:rPr lang="fr-CH" sz="1800" b="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à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une </a:t>
            </a:r>
            <a:r>
              <a:rPr lang="fr-CH" sz="1800" cap="none" dirty="0" smtClean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longue période de stabilité 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(de 1942 à 2006), </a:t>
            </a:r>
          </a:p>
          <a:p>
            <a:pPr>
              <a:lnSpc>
                <a:spcPct val="100000"/>
              </a:lnSpc>
              <a:spcAft>
                <a:spcPts val="1200"/>
              </a:spcAft>
              <a:buNone/>
            </a:pP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</a:t>
            </a:r>
            <a:r>
              <a:rPr lang="fr-CH" sz="1800" b="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ont </a:t>
            </a:r>
            <a:r>
              <a:rPr lang="fr-CH" sz="1800" b="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succédé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de </a:t>
            </a:r>
            <a:r>
              <a:rPr lang="fr-CH" sz="1800" cap="none" dirty="0" smtClean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rapides changements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de la politique pénale</a:t>
            </a: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à tel point qu’on a l’impression que </a:t>
            </a:r>
            <a:r>
              <a:rPr lang="fr-CH" sz="180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le législateur a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«</a:t>
            </a:r>
            <a:r>
              <a:rPr lang="fr-CH" sz="1800" cap="none" dirty="0" smtClean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perdu la boussole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»…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buNone/>
            </a:pPr>
            <a:endParaRPr lang="fr-CH" sz="2400" i="1" cap="none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buNone/>
            </a:pPr>
            <a:endParaRPr lang="fr-CH" sz="2400" i="1" cap="none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u="sng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2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2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800"/>
              </a:spcAft>
              <a:buNone/>
            </a:pPr>
            <a:r>
              <a:rPr lang="fr-CH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endParaRPr lang="fr-CH" sz="20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0099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62144" cy="432048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fr-CH" sz="1800" b="0" cap="none" dirty="0" smtClean="0">
                <a:solidFill>
                  <a:schemeClr val="tx1"/>
                </a:solidFill>
              </a:rPr>
              <a:t> </a:t>
            </a:r>
            <a:r>
              <a:rPr lang="it-IT" sz="1800" cap="none" dirty="0">
                <a:solidFill>
                  <a:schemeClr val="tx1"/>
                </a:solidFill>
              </a:rPr>
              <a:t>Conferenza sul nuovo diritto sanzionatorio</a:t>
            </a:r>
            <a:r>
              <a:rPr lang="fr-CH" sz="1800" b="0" cap="none" dirty="0">
                <a:solidFill>
                  <a:schemeClr val="tx1"/>
                </a:solidFill>
              </a:rPr>
              <a:t>  –  Lugano,  5.12.2017</a:t>
            </a:r>
            <a:endParaRPr lang="fr-CH" sz="1800" dirty="0">
              <a:solidFill>
                <a:srgbClr val="8F460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980728"/>
            <a:ext cx="7846764" cy="5472608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u="sng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u="sng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u="sng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H" sz="2400" u="sng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buNone/>
            </a:pPr>
            <a:endParaRPr lang="fr-CH" sz="3600" cap="none" dirty="0" smtClean="0">
              <a:solidFill>
                <a:srgbClr val="003D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buNone/>
            </a:pPr>
            <a:endParaRPr lang="fr-CH" sz="3600" cap="none" dirty="0" smtClean="0">
              <a:solidFill>
                <a:srgbClr val="003D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2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2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800"/>
              </a:spcAft>
              <a:buNone/>
            </a:pPr>
            <a:r>
              <a:rPr lang="fr-CH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endParaRPr lang="fr-CH" sz="20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3568" y="620688"/>
            <a:ext cx="8136904" cy="6480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r>
              <a:rPr lang="fr-CH" dirty="0" smtClean="0"/>
              <a:t>   </a:t>
            </a:r>
            <a:r>
              <a:rPr lang="fr-CH" u="sng" dirty="0" smtClean="0"/>
              <a:t>Tableau 1</a:t>
            </a:r>
            <a:r>
              <a:rPr lang="fr-CH" dirty="0" smtClean="0"/>
              <a:t> :  </a:t>
            </a:r>
            <a:r>
              <a:rPr lang="fr-CH" b="1" dirty="0" smtClean="0">
                <a:solidFill>
                  <a:srgbClr val="003DB8"/>
                </a:solidFill>
              </a:rPr>
              <a:t>Evolution du droit des sanctions dans le CPS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3096344" cy="524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15200"/>
            <a:ext cx="1656184" cy="234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59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62144" cy="432048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it-IT" sz="1800" cap="none" dirty="0">
                <a:solidFill>
                  <a:schemeClr val="tx1"/>
                </a:solidFill>
              </a:rPr>
              <a:t>Conferenza sul nuovo diritto sanzionatorio</a:t>
            </a:r>
            <a:r>
              <a:rPr lang="fr-CH" sz="1800" b="0" cap="none" dirty="0">
                <a:solidFill>
                  <a:schemeClr val="tx1"/>
                </a:solidFill>
              </a:rPr>
              <a:t>  –  Lugano,  5.12.2017</a:t>
            </a:r>
            <a:endParaRPr lang="fr-CH" sz="1800" dirty="0">
              <a:solidFill>
                <a:srgbClr val="8F460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980728"/>
            <a:ext cx="8064896" cy="5184576"/>
          </a:xfrm>
        </p:spPr>
        <p:txBody>
          <a:bodyPr/>
          <a:lstStyle/>
          <a:p>
            <a:pPr marL="457200" indent="-457200" algn="just">
              <a:lnSpc>
                <a:spcPct val="100000"/>
              </a:lnSpc>
              <a:spcAft>
                <a:spcPts val="600"/>
              </a:spcAft>
              <a:buAutoNum type="arabicPeriod" startAt="2"/>
            </a:pPr>
            <a:r>
              <a:rPr lang="fr-CH" sz="2000" cap="none" dirty="0" smtClean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L’accélération </a:t>
            </a:r>
            <a:r>
              <a:rPr lang="fr-CH" sz="2000" cap="none" dirty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des révisions du droit des </a:t>
            </a:r>
            <a:r>
              <a:rPr lang="fr-CH" sz="2000" cap="none" dirty="0" smtClean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sanctions</a:t>
            </a:r>
            <a:endParaRPr lang="fr-CH" sz="2000" cap="none" dirty="0">
              <a:solidFill>
                <a:srgbClr val="003DB8"/>
              </a:solidFill>
              <a:latin typeface="+mn-lt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endParaRPr lang="fr-CH" sz="2000" b="0" cap="none" dirty="0" smtClean="0">
              <a:solidFill>
                <a:srgbClr val="003DB8"/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  <a:spcAft>
                <a:spcPts val="1800"/>
              </a:spcAft>
              <a:buNone/>
            </a:pP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«</a:t>
            </a:r>
            <a:r>
              <a:rPr lang="fr-CH" sz="1800" i="1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 </a:t>
            </a:r>
            <a:r>
              <a:rPr lang="fr-CH" sz="1800" i="1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quoi sert-il d’accumuler réforme sur réforme, si les textes nouveaux sont interprétés et appliqués dans l’esprit ancien, soit parce que les conceptions des praticiens sont rebelles au changement, soit parce </a:t>
            </a:r>
            <a:r>
              <a:rPr lang="fr-CH" sz="1800" i="1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qu’ils </a:t>
            </a:r>
            <a:r>
              <a:rPr lang="fr-CH" sz="1800" i="1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pensent que le public ne comprendrait pas et n’accepterait pas </a:t>
            </a:r>
            <a:r>
              <a:rPr lang="fr-CH" sz="1800" i="1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les </a:t>
            </a:r>
            <a:r>
              <a:rPr lang="fr-CH" sz="1800" i="1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changements demandés ?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14000"/>
              </a:lnSpc>
              <a:spcAft>
                <a:spcPts val="600"/>
              </a:spcAft>
              <a:buNone/>
            </a:pP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Jacques VERIN  (1994)</a:t>
            </a: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endParaRPr lang="fr-CH" sz="1800" b="0" cap="none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buNone/>
            </a:pPr>
            <a:endParaRPr lang="fr-CH" sz="2400" i="1" cap="none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buNone/>
            </a:pPr>
            <a:endParaRPr lang="fr-CH" sz="2400" i="1" cap="none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u="sng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2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2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800"/>
              </a:spcAft>
              <a:buNone/>
            </a:pPr>
            <a:r>
              <a:rPr lang="fr-CH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endParaRPr lang="fr-CH" sz="20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635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62144" cy="432048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it-IT" sz="1800" cap="none" dirty="0">
                <a:solidFill>
                  <a:schemeClr val="tx1"/>
                </a:solidFill>
              </a:rPr>
              <a:t>Conferenza sul nuovo diritto sanzionatorio</a:t>
            </a:r>
            <a:r>
              <a:rPr lang="fr-CH" sz="1800" b="0" cap="none" dirty="0">
                <a:solidFill>
                  <a:schemeClr val="tx1"/>
                </a:solidFill>
              </a:rPr>
              <a:t>  –  Lugano,  5.12.2017</a:t>
            </a:r>
            <a:endParaRPr lang="fr-CH" sz="1800" dirty="0">
              <a:solidFill>
                <a:srgbClr val="8F460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980728"/>
            <a:ext cx="8064896" cy="5184576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fr-CH" sz="2000" cap="none" dirty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3. </a:t>
            </a:r>
            <a:r>
              <a:rPr lang="fr-CH" sz="2000" cap="none" dirty="0" smtClean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  </a:t>
            </a:r>
            <a:r>
              <a:rPr lang="fr-CH" sz="2000" i="1" cap="none" dirty="0" smtClean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Ratio </a:t>
            </a:r>
            <a:r>
              <a:rPr lang="fr-CH" sz="2000" i="1" cap="none" dirty="0" err="1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legis</a:t>
            </a:r>
            <a:r>
              <a:rPr lang="fr-CH" sz="2000" i="1" cap="none" dirty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CH" sz="2000" cap="none" dirty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de la révision 2015 du droit des sanctions </a:t>
            </a:r>
            <a:r>
              <a:rPr lang="fr-CH" sz="2000" cap="none" dirty="0" smtClean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fr-CH" sz="2000" cap="none" dirty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    </a:t>
            </a:r>
            <a:r>
              <a:rPr lang="fr-CH" sz="2000" cap="none" dirty="0" smtClean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  ce </a:t>
            </a:r>
            <a:r>
              <a:rPr lang="fr-CH" sz="2000" cap="none" dirty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qui fâchait</a:t>
            </a:r>
            <a:endParaRPr lang="fr-CH" sz="2000" cap="none" dirty="0" smtClean="0">
              <a:solidFill>
                <a:srgbClr val="003DB8"/>
              </a:solidFill>
              <a:latin typeface="+mn-lt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Le 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nouveau droit des sanctions pénales a </a:t>
            </a:r>
            <a:r>
              <a:rPr lang="fr-CH" sz="180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immédiatement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 dès 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l’année 2007, entraîné un </a:t>
            </a:r>
            <a:r>
              <a:rPr lang="fr-CH" sz="1800" cap="none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changement radical </a:t>
            </a:r>
            <a:r>
              <a:rPr lang="fr-CH" sz="180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de </a:t>
            </a:r>
            <a:r>
              <a:rPr lang="fr-CH" sz="1800" cap="none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pratique </a:t>
            </a:r>
            <a:r>
              <a:rPr lang="fr-CH" sz="1800" cap="none" dirty="0" smtClean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punitive</a:t>
            </a:r>
            <a:endParaRPr lang="fr-CH" sz="1800" b="0" cap="none" dirty="0" smtClean="0">
              <a:solidFill>
                <a:srgbClr val="003DB8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endParaRPr lang="fr-CH" sz="1800" b="0" i="1" cap="none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 Ce 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nouveau droit </a:t>
            </a:r>
            <a:r>
              <a:rPr lang="fr-CH" sz="180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 </a:t>
            </a:r>
            <a:r>
              <a:rPr lang="fr-CH" sz="1800" cap="none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ouvert le système </a:t>
            </a:r>
            <a:r>
              <a:rPr lang="fr-CH" sz="1800" cap="none" dirty="0" smtClean="0">
                <a:solidFill>
                  <a:srgbClr val="003DB8"/>
                </a:solidFill>
                <a:cs typeface="Times New Roman" panose="02020603050405020304" pitchFamily="18" charset="0"/>
              </a:rPr>
              <a:t>des </a:t>
            </a:r>
            <a:r>
              <a:rPr lang="fr-CH" sz="1800" cap="none" dirty="0">
                <a:solidFill>
                  <a:srgbClr val="003DB8"/>
                </a:solidFill>
                <a:cs typeface="Times New Roman" panose="02020603050405020304" pitchFamily="18" charset="0"/>
              </a:rPr>
              <a:t>peines </a:t>
            </a:r>
            <a:endParaRPr lang="fr-CH" sz="1800" cap="none" dirty="0" smtClean="0">
              <a:solidFill>
                <a:srgbClr val="003DB8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 et 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 </a:t>
            </a:r>
            <a:r>
              <a:rPr lang="fr-CH" sz="1800" cap="none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diversifié la </a:t>
            </a:r>
            <a:r>
              <a:rPr lang="fr-CH" sz="1800" b="0" cap="none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«</a:t>
            </a:r>
            <a:r>
              <a:rPr lang="fr-CH" sz="1800" cap="none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boîte à outils</a:t>
            </a:r>
            <a:r>
              <a:rPr lang="fr-CH" sz="1800" b="0" cap="none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»</a:t>
            </a:r>
            <a:r>
              <a:rPr lang="fr-CH" sz="1800" cap="none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de la justice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pénale…</a:t>
            </a: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endParaRPr lang="fr-CH" sz="1800" b="0" cap="none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 … </a:t>
            </a:r>
            <a:r>
              <a:rPr lang="fr-CH" sz="180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ce qui </a:t>
            </a:r>
            <a:r>
              <a:rPr lang="fr-CH" sz="1800" cap="none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n’a pas plu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à tout le monde (aux procureurs en particulier) …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buNone/>
            </a:pPr>
            <a:endParaRPr lang="fr-CH" sz="2400" i="1" cap="none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buNone/>
            </a:pPr>
            <a:endParaRPr lang="fr-CH" sz="2400" i="1" cap="none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u="sng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2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2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800"/>
              </a:spcAft>
              <a:buNone/>
            </a:pPr>
            <a:r>
              <a:rPr lang="fr-CH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endParaRPr lang="fr-CH" sz="20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0161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62144" cy="432048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it-IT" sz="1800" cap="none" dirty="0">
                <a:solidFill>
                  <a:schemeClr val="tx1"/>
                </a:solidFill>
              </a:rPr>
              <a:t>Conferenza sul nuovo diritto sanzionatorio</a:t>
            </a:r>
            <a:r>
              <a:rPr lang="fr-CH" sz="1800" b="0" cap="none" dirty="0">
                <a:solidFill>
                  <a:schemeClr val="tx1"/>
                </a:solidFill>
              </a:rPr>
              <a:t>  –  Lugano,  5.12.2017</a:t>
            </a:r>
            <a:endParaRPr lang="fr-CH" sz="1800" dirty="0">
              <a:solidFill>
                <a:srgbClr val="8F460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980728"/>
            <a:ext cx="7846764" cy="5472608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u="sng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u="sng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u="sng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H" sz="2400" u="sng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buNone/>
            </a:pPr>
            <a:endParaRPr lang="fr-CH" sz="3600" cap="none" dirty="0" smtClean="0">
              <a:solidFill>
                <a:srgbClr val="003D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buNone/>
            </a:pPr>
            <a:endParaRPr lang="fr-CH" sz="3600" cap="none" dirty="0" smtClean="0">
              <a:solidFill>
                <a:srgbClr val="003D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800" u="sng" dirty="0"/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800" dirty="0" smtClean="0"/>
              <a:t>		                  </a:t>
            </a:r>
            <a:r>
              <a:rPr lang="fr-CH" sz="800" u="sng" dirty="0" smtClean="0">
                <a:solidFill>
                  <a:schemeClr val="tx1"/>
                </a:solidFill>
              </a:rPr>
              <a:t>Source</a:t>
            </a:r>
            <a:r>
              <a:rPr lang="fr-CH" sz="800" dirty="0">
                <a:solidFill>
                  <a:schemeClr val="tx1"/>
                </a:solidFill>
              </a:rPr>
              <a:t> : </a:t>
            </a:r>
            <a:r>
              <a:rPr lang="fr-CH" sz="800" dirty="0" smtClean="0">
                <a:solidFill>
                  <a:schemeClr val="tx1"/>
                </a:solidFill>
              </a:rPr>
              <a:t> OFS</a:t>
            </a:r>
            <a:r>
              <a:rPr lang="fr-CH" sz="800" dirty="0">
                <a:solidFill>
                  <a:schemeClr val="tx1"/>
                </a:solidFill>
              </a:rPr>
              <a:t>, </a:t>
            </a:r>
            <a:r>
              <a:rPr lang="fr-CH" sz="800" cap="none" dirty="0">
                <a:solidFill>
                  <a:schemeClr val="tx1"/>
                </a:solidFill>
              </a:rPr>
              <a:t>Neuchâtel, état au </a:t>
            </a:r>
            <a:r>
              <a:rPr lang="fr-CH" sz="800" dirty="0">
                <a:solidFill>
                  <a:schemeClr val="tx1"/>
                </a:solidFill>
              </a:rPr>
              <a:t>30.04.2016</a:t>
            </a:r>
            <a:endParaRPr lang="fr-CH" sz="8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2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2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800"/>
              </a:spcAft>
              <a:buNone/>
            </a:pPr>
            <a:r>
              <a:rPr lang="fr-CH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endParaRPr lang="fr-CH" sz="20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9552" y="692696"/>
            <a:ext cx="8208912" cy="432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r>
              <a:rPr lang="fr-CH" sz="2000" u="sng" dirty="0" smtClean="0"/>
              <a:t>Tableau 2</a:t>
            </a:r>
            <a:r>
              <a:rPr lang="fr-CH" sz="2000" dirty="0" smtClean="0"/>
              <a:t> :  </a:t>
            </a:r>
            <a:r>
              <a:rPr lang="fr-CH" sz="2000" b="1" dirty="0" smtClean="0">
                <a:solidFill>
                  <a:srgbClr val="003DB8"/>
                </a:solidFill>
              </a:rPr>
              <a:t>Jugements pour crimes et délits en Suisse</a:t>
            </a:r>
            <a:endParaRPr lang="fr-CH" sz="2000" u="sng" dirty="0" smtClean="0">
              <a:solidFill>
                <a:srgbClr val="003DB8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72434"/>
            <a:ext cx="5486081" cy="453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37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62144" cy="432048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it-IT" sz="1800" cap="none" dirty="0">
                <a:solidFill>
                  <a:schemeClr val="tx1"/>
                </a:solidFill>
              </a:rPr>
              <a:t>Conferenza sul nuovo diritto sanzionatorio</a:t>
            </a:r>
            <a:r>
              <a:rPr lang="fr-CH" sz="1800" b="0" cap="none" dirty="0">
                <a:solidFill>
                  <a:schemeClr val="tx1"/>
                </a:solidFill>
              </a:rPr>
              <a:t>  –  Lugano,  5.12.2017</a:t>
            </a:r>
            <a:endParaRPr lang="fr-CH" sz="1800" dirty="0">
              <a:solidFill>
                <a:srgbClr val="8F460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980728"/>
            <a:ext cx="8064896" cy="5184576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fr-CH" sz="2000" cap="none" dirty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3. </a:t>
            </a:r>
            <a:r>
              <a:rPr lang="fr-CH" sz="2000" cap="none" dirty="0" smtClean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  </a:t>
            </a:r>
            <a:r>
              <a:rPr lang="fr-CH" sz="2000" i="1" cap="none" dirty="0" smtClean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Ratio </a:t>
            </a:r>
            <a:r>
              <a:rPr lang="fr-CH" sz="2000" i="1" cap="none" dirty="0" err="1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legis</a:t>
            </a:r>
            <a:r>
              <a:rPr lang="fr-CH" sz="2000" i="1" cap="none" dirty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CH" sz="2000" cap="none" dirty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de la révision 2015 du droit des sanctions </a:t>
            </a:r>
            <a:r>
              <a:rPr lang="fr-CH" sz="2000" cap="none" dirty="0" smtClean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fr-CH" sz="2000" cap="none" dirty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    </a:t>
            </a:r>
            <a:r>
              <a:rPr lang="fr-CH" sz="2000" cap="none" dirty="0" smtClean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  ce </a:t>
            </a:r>
            <a:r>
              <a:rPr lang="fr-CH" sz="2000" cap="none" dirty="0">
                <a:solidFill>
                  <a:srgbClr val="003DB8"/>
                </a:solidFill>
                <a:latin typeface="+mn-lt"/>
                <a:cs typeface="Times New Roman" panose="02020603050405020304" pitchFamily="18" charset="0"/>
              </a:rPr>
              <a:t>qui fâchait</a:t>
            </a:r>
            <a:endParaRPr lang="fr-CH" sz="2000" cap="none" dirty="0" smtClean="0">
              <a:solidFill>
                <a:srgbClr val="003DB8"/>
              </a:solidFill>
              <a:latin typeface="+mn-lt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endParaRPr lang="fr-CH" sz="1600" b="0" cap="none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 </a:t>
            </a:r>
            <a:r>
              <a:rPr lang="fr-CH" sz="180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</a:t>
            </a:r>
            <a:r>
              <a:rPr lang="fr-CH" sz="180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eux </a:t>
            </a:r>
            <a:r>
              <a:rPr lang="fr-CH" sz="180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éléments majeurs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ont 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rapidement soulevé une </a:t>
            </a:r>
            <a:r>
              <a:rPr lang="fr-CH" sz="1800" cap="none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vague de </a:t>
            </a:r>
            <a:r>
              <a:rPr lang="fr-CH" sz="1800" cap="none" dirty="0" smtClean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critiques</a:t>
            </a:r>
          </a:p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contre 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le nouveau droit des sanctions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le 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fait que </a:t>
            </a:r>
            <a:r>
              <a:rPr lang="fr-CH" sz="180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la </a:t>
            </a:r>
            <a:r>
              <a:rPr lang="fr-CH" sz="1800" cap="none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peine privative de liberté 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n’ait </a:t>
            </a:r>
            <a:r>
              <a:rPr lang="fr-CH" sz="1800" cap="none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plus la primauté 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et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que,</a:t>
            </a: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 en 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principe (art. 40 et 41 CPS), elle </a:t>
            </a:r>
            <a:r>
              <a:rPr lang="fr-CH" sz="180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ne puisse pas 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être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prononcée</a:t>
            </a: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 pour 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une </a:t>
            </a:r>
            <a:r>
              <a:rPr lang="fr-CH" sz="1800" cap="none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durée inférieure à 6 </a:t>
            </a:r>
            <a:r>
              <a:rPr lang="fr-CH" sz="1800" cap="none" dirty="0" smtClean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mois</a:t>
            </a:r>
            <a:r>
              <a:rPr lang="fr-CH" sz="1800" b="0" cap="none" dirty="0" smtClean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 notamment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ATF 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134 IV 60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        </a:t>
            </a:r>
          </a:p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       et  ATF 134 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IV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97)</a:t>
            </a:r>
            <a:endParaRPr lang="fr-CH" sz="1800" i="1" cap="none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et 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le fait que </a:t>
            </a:r>
            <a:r>
              <a:rPr lang="fr-CH" sz="180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la </a:t>
            </a:r>
            <a:r>
              <a:rPr lang="fr-CH" sz="1800" cap="none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peine pécuniaire 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soit </a:t>
            </a:r>
            <a:r>
              <a:rPr lang="fr-CH" sz="180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si </a:t>
            </a:r>
            <a:r>
              <a:rPr lang="fr-CH" sz="1800" cap="none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prédominante</a:t>
            </a:r>
            <a:r>
              <a:rPr lang="fr-CH" sz="180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(86% de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toutes</a:t>
            </a: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  les 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peines prononcées pour des délits et des crimes), qui plus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est</a:t>
            </a: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CH" sz="1800" b="0" cap="none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 en 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étant </a:t>
            </a:r>
            <a:r>
              <a:rPr lang="fr-CH" sz="180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majoritairement </a:t>
            </a:r>
            <a:r>
              <a:rPr lang="fr-CH" sz="1800" cap="none" dirty="0">
                <a:solidFill>
                  <a:srgbClr val="003DB8"/>
                </a:solidFill>
                <a:latin typeface="+mj-lt"/>
                <a:cs typeface="Times New Roman" panose="02020603050405020304" pitchFamily="18" charset="0"/>
              </a:rPr>
              <a:t>assortie du sursis </a:t>
            </a:r>
            <a:r>
              <a:rPr lang="fr-CH" sz="1800" b="0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(dans 83% des cas) </a:t>
            </a:r>
            <a:endParaRPr lang="fr-CH" sz="1800" b="0" cap="none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endParaRPr lang="fr-CH" sz="2400" i="1" cap="none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buNone/>
            </a:pPr>
            <a:endParaRPr lang="fr-CH" sz="2400" i="1" cap="none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u="sng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</a:pPr>
            <a:endParaRPr lang="fr-CH" sz="24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fr-CH" sz="2000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200" b="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2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1800"/>
              </a:spcAft>
              <a:buNone/>
            </a:pPr>
            <a:r>
              <a:rPr lang="fr-CH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r>
              <a:rPr lang="fr-CH" sz="24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endParaRPr lang="fr-CH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fr-CH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endParaRPr lang="fr-CH" sz="2000" b="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090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2_UNIFR_PPT_Template_Admin_IUS">
  <a:themeElements>
    <a:clrScheme name="UNI FR Colors">
      <a:dk1>
        <a:sysClr val="windowText" lastClr="000000"/>
      </a:dk1>
      <a:lt1>
        <a:sysClr val="window" lastClr="FFFFFF"/>
      </a:lt1>
      <a:dk2>
        <a:srgbClr val="0A3859"/>
      </a:dk2>
      <a:lt2>
        <a:srgbClr val="FFFFFF"/>
      </a:lt2>
      <a:accent1>
        <a:srgbClr val="0A3859"/>
      </a:accent1>
      <a:accent2>
        <a:srgbClr val="54748B"/>
      </a:accent2>
      <a:accent3>
        <a:srgbClr val="9DAFBD"/>
      </a:accent3>
      <a:accent4>
        <a:srgbClr val="D06516"/>
      </a:accent4>
      <a:accent5>
        <a:srgbClr val="DE945C"/>
      </a:accent5>
      <a:accent6>
        <a:srgbClr val="ECC1A2"/>
      </a:accent6>
      <a:hlink>
        <a:srgbClr val="0A3859"/>
      </a:hlink>
      <a:folHlink>
        <a:srgbClr val="D06516"/>
      </a:folHlink>
    </a:clrScheme>
    <a:fontScheme name="UNI FR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lnSpc>
            <a:spcPts val="2700"/>
          </a:lnSpc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02_UNIFR_PPT_Template_Admin_IUS</Template>
  <TotalTime>0</TotalTime>
  <Words>1677</Words>
  <Application>Microsoft Office PowerPoint</Application>
  <PresentationFormat>Affichage à l'écran (4:3)</PresentationFormat>
  <Paragraphs>583</Paragraphs>
  <Slides>22</Slides>
  <Notes>22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02_UNIFR_PPT_Template_Admin_IUS</vt:lpstr>
      <vt:lpstr> Conferenza sul nuovo diritto sanzionatorio  –  Lugano,  5.12.2017 </vt:lpstr>
      <vt:lpstr>Conferenza sul nuovo diritto sanzionatorio  –  Lugano,  5.12.2017 </vt:lpstr>
      <vt:lpstr>Conferenza sul nuovo diritto sanzionatorio  –  Lugano,  5.12.2017</vt:lpstr>
      <vt:lpstr>Conferenza sul nuovo diritto sanzionatorio  –  Lugano,  5.12.2017</vt:lpstr>
      <vt:lpstr> Conferenza sul nuovo diritto sanzionatorio  –  Lugano,  5.12.2017</vt:lpstr>
      <vt:lpstr>Conferenza sul nuovo diritto sanzionatorio  –  Lugano,  5.12.2017</vt:lpstr>
      <vt:lpstr>Conferenza sul nuovo diritto sanzionatorio  –  Lugano,  5.12.2017</vt:lpstr>
      <vt:lpstr>Conferenza sul nuovo diritto sanzionatorio  –  Lugano,  5.12.2017</vt:lpstr>
      <vt:lpstr>Conferenza sul nuovo diritto sanzionatorio  –  Lugano,  5.12.2017</vt:lpstr>
      <vt:lpstr>Conferenza sul nuovo diritto sanzionatorio  –  Lugano,  5.12.2017</vt:lpstr>
      <vt:lpstr>Conferenza sul nuovo diritto sanzionatorio  –  Lugano,  5.12.2017</vt:lpstr>
      <vt:lpstr>Conferenza sul nuovo diritto sanzionatorio  –  Lugano,  5.12.2017</vt:lpstr>
      <vt:lpstr>Conferenza sul nuovo diritto sanzionatorio  –  Lugano,  5.12.2017</vt:lpstr>
      <vt:lpstr>Conferenza sul nuovo diritto sanzionatorio  –  Lugano,  5.12.2017</vt:lpstr>
      <vt:lpstr>Conferenza sul nuovo diritto sanzionatorio  –  Lugano,  5.12.2017</vt:lpstr>
      <vt:lpstr>Conferenza sul nuovo diritto sanzionatorio  –  Lugano,  5.12.2017</vt:lpstr>
      <vt:lpstr>Conferenza sul nuovo diritto sanzionatorio  –  Lugano,  5.12.2017</vt:lpstr>
      <vt:lpstr>Conferenza sul nuovo diritto sanzionatorio  –  Lugano,  5.12.2017</vt:lpstr>
      <vt:lpstr>Conferenza sul nuovo diritto sanzionatorio  –  Lugano,  5.12.2017</vt:lpstr>
      <vt:lpstr>Conferenza sul nuovo diritto sanzionatorio  –  Lugano,  5.12.2017</vt:lpstr>
      <vt:lpstr>Conferenza sul nuovo diritto sanzionatorio  –  Lugano,  5.12.2017</vt:lpstr>
      <vt:lpstr>Conferenza sul nuovo diritto sanzionatorio  –  Lugano,  5.12.2017</vt:lpstr>
    </vt:vector>
  </TitlesOfParts>
  <Company>UNIFR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CHRISTOFFEL Maria</dc:creator>
  <cp:lastModifiedBy>QUELOZ Nicolas</cp:lastModifiedBy>
  <cp:revision>373</cp:revision>
  <dcterms:created xsi:type="dcterms:W3CDTF">2014-01-23T13:48:46Z</dcterms:created>
  <dcterms:modified xsi:type="dcterms:W3CDTF">2017-12-04T09:16:41Z</dcterms:modified>
</cp:coreProperties>
</file>